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256" r:id="rId2"/>
    <p:sldId id="257" r:id="rId3"/>
    <p:sldId id="278" r:id="rId4"/>
    <p:sldId id="258" r:id="rId5"/>
    <p:sldId id="267" r:id="rId6"/>
    <p:sldId id="327" r:id="rId7"/>
    <p:sldId id="259" r:id="rId8"/>
    <p:sldId id="277" r:id="rId9"/>
    <p:sldId id="263" r:id="rId10"/>
    <p:sldId id="266" r:id="rId11"/>
    <p:sldId id="269" r:id="rId12"/>
    <p:sldId id="270" r:id="rId13"/>
    <p:sldId id="302" r:id="rId14"/>
    <p:sldId id="271" r:id="rId15"/>
    <p:sldId id="276" r:id="rId16"/>
    <p:sldId id="273" r:id="rId17"/>
    <p:sldId id="299" r:id="rId18"/>
    <p:sldId id="287" r:id="rId19"/>
    <p:sldId id="303" r:id="rId20"/>
    <p:sldId id="280" r:id="rId21"/>
    <p:sldId id="281" r:id="rId22"/>
    <p:sldId id="261" r:id="rId23"/>
    <p:sldId id="274" r:id="rId24"/>
    <p:sldId id="314" r:id="rId25"/>
    <p:sldId id="275" r:id="rId26"/>
    <p:sldId id="286" r:id="rId27"/>
    <p:sldId id="282" r:id="rId28"/>
    <p:sldId id="316" r:id="rId29"/>
    <p:sldId id="318" r:id="rId30"/>
    <p:sldId id="305" r:id="rId31"/>
    <p:sldId id="306" r:id="rId32"/>
    <p:sldId id="312" r:id="rId33"/>
    <p:sldId id="308" r:id="rId34"/>
    <p:sldId id="320" r:id="rId35"/>
    <p:sldId id="321" r:id="rId36"/>
    <p:sldId id="323" r:id="rId37"/>
    <p:sldId id="324" r:id="rId38"/>
    <p:sldId id="325" r:id="rId39"/>
    <p:sldId id="296" r:id="rId40"/>
    <p:sldId id="297" r:id="rId41"/>
    <p:sldId id="326" r:id="rId42"/>
    <p:sldId id="294" r:id="rId43"/>
    <p:sldId id="295" r:id="rId4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22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0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A8CA343-07BE-495B-932A-8DBFFC9786D6}" type="datetimeFigureOut">
              <a:rPr lang="en-US"/>
              <a:pPr>
                <a:defRPr/>
              </a:pPr>
              <a:t>8/29/2023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3F6955B-5409-4E34-B7B4-5358612F72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62F80E4-7728-4161-94BF-08466A71997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FE1CB5-A67D-49C2-A6EC-277F75952523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F6955B-5409-4E34-B7B4-5358612F724B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138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A43DF-5D51-4CBB-9683-571F1BE42EAE}" type="datetimeFigureOut">
              <a:rPr lang="en-US"/>
              <a:pPr>
                <a:defRPr/>
              </a:pPr>
              <a:t>8/29/2023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9E623-75D8-4DEB-8DC6-B53E0B60B8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99E80-4E0C-41F8-9755-2733A71D2C20}" type="datetimeFigureOut">
              <a:rPr lang="en-US"/>
              <a:pPr>
                <a:defRPr/>
              </a:pPr>
              <a:t>8/29/2023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1E312-F7E4-4178-9EAA-F912FBA9ED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908BA-CAF9-4D9F-A32C-CA5F62C64100}" type="datetimeFigureOut">
              <a:rPr lang="en-US"/>
              <a:pPr>
                <a:defRPr/>
              </a:pPr>
              <a:t>8/29/2023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A2B72-7149-4F3F-8B81-48CF244D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4116D-2043-40D1-9200-DFF126952227}" type="datetimeFigureOut">
              <a:rPr lang="en-US"/>
              <a:pPr>
                <a:defRPr/>
              </a:pPr>
              <a:t>8/29/2023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A8FD1-28D1-4FA6-B321-9607203BF2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4CC2E-D51C-4135-BDB1-CABC3EC3D4BD}" type="datetimeFigureOut">
              <a:rPr lang="en-US"/>
              <a:pPr>
                <a:defRPr/>
              </a:pPr>
              <a:t>8/29/2023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797AA-BBFC-4381-9F8D-6DC870ABF3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C7733-9712-4CE4-A7AB-F084705A2A15}" type="datetimeFigureOut">
              <a:rPr lang="en-US"/>
              <a:pPr>
                <a:defRPr/>
              </a:pPr>
              <a:t>8/29/2023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57FD8-C88F-4045-A655-F1B4CFFC3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AE759-B858-4757-ABCD-84E13BF2B6C1}" type="datetimeFigureOut">
              <a:rPr lang="en-US"/>
              <a:pPr>
                <a:defRPr/>
              </a:pPr>
              <a:t>8/29/2023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6D4FA-6993-4366-BB84-802D198F64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C93BD-64DD-4932-994D-13066381D506}" type="datetimeFigureOut">
              <a:rPr lang="en-US"/>
              <a:pPr>
                <a:defRPr/>
              </a:pPr>
              <a:t>8/29/2023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CB72B-DF8E-4F6B-A0C1-DC7F84FC84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C3EF4-E6C6-42A2-B4B0-1A1957818A99}" type="datetimeFigureOut">
              <a:rPr lang="en-US"/>
              <a:pPr>
                <a:defRPr/>
              </a:pPr>
              <a:t>8/29/2023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C91E5-F85B-4747-B31B-3A0336CA84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467EE-1709-4060-A846-4AF469D6D7F6}" type="datetimeFigureOut">
              <a:rPr lang="en-US"/>
              <a:pPr>
                <a:defRPr/>
              </a:pPr>
              <a:t>8/29/2023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E632D-5A79-47A1-844A-FB4B0D1693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C6F2F-3360-47D5-AD1D-D300400F40DD}" type="datetimeFigureOut">
              <a:rPr lang="en-US"/>
              <a:pPr>
                <a:defRPr/>
              </a:pPr>
              <a:t>8/29/2023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DF8CB-85D3-42A9-BCAB-1D743865A5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B57A79-10E5-498B-8E9D-97594CB1C48A}" type="datetimeFigureOut">
              <a:rPr lang="en-US"/>
              <a:pPr>
                <a:defRPr/>
              </a:pPr>
              <a:t>8/29/2023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F23C23-491E-45DA-AA3E-0A6757F9E1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86" r:id="rId2"/>
    <p:sldLayoutId id="2147483995" r:id="rId3"/>
    <p:sldLayoutId id="2147483987" r:id="rId4"/>
    <p:sldLayoutId id="2147483988" r:id="rId5"/>
    <p:sldLayoutId id="2147483989" r:id="rId6"/>
    <p:sldLayoutId id="2147483990" r:id="rId7"/>
    <p:sldLayoutId id="2147483991" r:id="rId8"/>
    <p:sldLayoutId id="2147483996" r:id="rId9"/>
    <p:sldLayoutId id="2147483992" r:id="rId10"/>
    <p:sldLayoutId id="214748399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oogle.rs/url?sa=i&amp;rct=j&amp;q=&amp;esrc=s&amp;source=images&amp;cd=&amp;cad=rja&amp;uact=8&amp;ved=0CAcQjRxqFQoTCNH6ksmNyscCFUcuGgod3ncLfw&amp;url=http://www.slideshare.net/HungaryLifeStyle/paprati&amp;ei=kHPfVdHyMsfcaN7vrfgH&amp;psig=AFQjCNEJtjQbZmd5IFQbtbLDk9N9Rou4dw&amp;ust=144079386888531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oogle.rs/url?sa=i&amp;rct=j&amp;q=&amp;esrc=s&amp;source=images&amp;cd=&amp;cad=rja&amp;uact=8&amp;ved=0CAcQjRxqFQoTCMOAk_aYyscCFUdXGgodW4oMCQ&amp;url=http://www.gimnazijaso.edu.rs/gornje-podunavlje/biljke/korovi/divlji-sirak.php&amp;ei=d3_fVYPpPMeuaduUskg&amp;psig=AFQjCNH__nC3I41hWgGJ7HbQdiNj8d8APg&amp;ust=1440796846965793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google.rs/url?sa=i&amp;rct=j&amp;q=&amp;esrc=s&amp;source=images&amp;cd=&amp;cad=rja&amp;uact=8&amp;ved=0CAcQjRxqFQoTCPmao-CbyscCFUE5Ggod5_YOpA&amp;url=http://agronomija.rs/2014/jagoda/&amp;ei=b4LfVbmnGsHyaOftu6AK&amp;psig=AFQjCNGWAIOxDerjEAOFK29s5Oy2c15JiA&amp;ust=1440797584489293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png"/><Relationship Id="rId2" Type="http://schemas.openxmlformats.org/officeDocument/2006/relationships/hyperlink" Target="http://www.google.rs/url?sa=i&amp;rct=j&amp;q=&amp;esrc=s&amp;source=images&amp;cd=&amp;cad=rja&amp;uact=8&amp;ved=0CAcQjRxqFQoTCKL74IiiyscCFcs5GgodFLsKvg&amp;url=http://www.poljoberza.net/AutorskiTekstoviJedan.aspx?ime=PG022_1a.htm&amp;autor=7&amp;ei=DonfVaK8OcvzaJT2qvAL&amp;psig=AFQjCNG5YeMSAkwGbm297ZntSuvPN5OgTQ&amp;ust=1440799363653019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hyperlink" Target="http://www.google.rs/url?sa=i&amp;rct=j&amp;q=&amp;esrc=s&amp;source=images&amp;cd=&amp;cad=rja&amp;uact=8&amp;ved=0CAcQjRxqFQoTCOmVmv6gyscCFcWJGgodgWwKVw&amp;url=http://www.zdravaishrana.net/PrincipiZdraveIshrane.html&amp;ei=7IffVenvFsWTaoHZqbgF&amp;psig=AFQjCNFK1RwiiiPAxrfX-Brd-6mv-s3GWw&amp;ust=144079889240355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2" Type="http://schemas.openxmlformats.org/officeDocument/2006/relationships/hyperlink" Target="http://www.google.rs/url?sa=i&amp;rct=j&amp;q=&amp;esrc=s&amp;source=images&amp;cd=&amp;cad=rja&amp;uact=8&amp;ved=0CAcQjRxqFQoTCKPt8KmcyscCFUzaGgodMNEPZw&amp;url=http://staravrtlarica.blogspot.com/2012/04/tulipani-nakon-cvatnje.html&amp;ei=CYPfVePEMMy0a7Civ7gG&amp;psig=AFQjCNFOj_pZklZlMesEuebCG0Qc9xFbzQ&amp;ust=144079776097365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rama.com.hr/jesenska-sadnja-lukovicastog-povrca" TargetMode="External"/><Relationship Id="rId5" Type="http://schemas.openxmlformats.org/officeDocument/2006/relationships/image" Target="../media/image19.jpeg"/><Relationship Id="rId4" Type="http://schemas.openxmlformats.org/officeDocument/2006/relationships/hyperlink" Target="http://blog.dnevnik.hr/cvjetakmali/2006/10/1621630846/sadnja-jesenskih-lukovica.html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google.rs/url?sa=i&amp;rct=j&amp;q=&amp;esrc=s&amp;source=images&amp;cd=&amp;cad=rja&amp;uact=8&amp;ved=0CAcQjRxqFQoTCO6YzMvS0ccCFYEPcgod1hYHEA&amp;url=http://www.zdravasrbija.com/lat/Zemlja/Povrtarstvo/358-REN.php&amp;ei=dmfjVe6FC4GfyAPWrZyAAQ&amp;psig=AFQjCNG2EXUxcwn1qg_qU1AvRTd_Olj8Ww&amp;ust=1441052756753065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s/url?sa=i&amp;rct=j&amp;q=&amp;esrc=s&amp;source=images&amp;cd=&amp;cad=rja&amp;uact=8&amp;ved=0CAcQjRxqFQoTCPaJ7Nibz8cCFevwcgodIEYO6Q&amp;url=https://themajka.com/oziljavanje-i-razmnozavanje-bilja-t1359.html&amp;ei=diHiVfb2IOvhywOgjLnIDg&amp;psig=AFQjCNGBc-7_vj5Fd3N7Gqm5mbLfUsISKg&amp;ust=1440969400053008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hyperlink" Target="http://www.google.rs/url?sa=i&amp;rct=j&amp;q=&amp;esrc=s&amp;source=images&amp;cd=&amp;cad=rja&amp;uact=8&amp;ved=0CAcQjRxqFQoTCJWz-eicz8cCFUjucgodj6cH8w&amp;url=http://vocarskisavetnik.com/content/razmozavanje-kalemljenje1/&amp;ei=pCLiVZXRLcjcywOPz56YDw&amp;psig=AFQjCNGtI_qbdQ6YrIXUgPb4n9XbOYENyA&amp;ust=1440969700642243" TargetMode="Externa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ww.google.rs/url?sa=i&amp;rct=j&amp;q=&amp;esrc=s&amp;source=images&amp;cd=&amp;cad=rja&amp;uact=8&amp;ved=0ahUKEwjUkf_9q4rTAhVIwBQKHSzwBm8QjRwIBw&amp;url=http://www.zivetisabiljkama.net/kultura-tkiva/&amp;psig=AFQjCNE6GwlkxNWn0MGSo-tYL_r9TnlfdQ&amp;ust=149137951762678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hyperlink" Target="https://www.google.rs/url?sa=i&amp;rct=j&amp;q=&amp;esrc=s&amp;source=images&amp;cd=&amp;cad=rja&amp;uact=8&amp;ved=0ahUKEwiIj5GZrIrTAhUHWxQKHSuFBIcQjRwIBw&amp;url=http://paulownia-elongata.com/?page_id%3D945&amp;psig=AFQjCNE6GwlkxNWn0MGSo-tYL_r9TnlfdQ&amp;ust=149137951762678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s://www.google.rs/url?sa=i&amp;rct=j&amp;q=&amp;esrc=s&amp;source=images&amp;cd=&amp;cad=rja&amp;uact=8&amp;ved=0ahUKEwimrfaEzorTAhXFbxQKHWrvB6EQjRwIBw&amp;url=http://www.keywordsking.com/bWFsZSBtb3NzIGdhbWV0b3BoeXRlIGFudGhlcmlkaXVt/&amp;psig=AFQjCNGMOEQeKhJLaphmx5XX46G8ggtrbA&amp;ust=1491388636469025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www.google.rs/url?sa=i&amp;rct=j&amp;q=&amp;esrc=s&amp;source=images&amp;cd=&amp;cad=rja&amp;uact=8&amp;ved=0ahUKEwiOm52Az4rTAhUCWBQKHSCLDTcQjRwIBw&amp;url=http://www.bio.miami.edu/dana/dox/altgen.html&amp;bvm=bv.151426398,d.d24&amp;psig=AFQjCNEEw_wTxTl_eECRmrQfV5noAb8oHQ&amp;ust=1491388966408588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hyperlink" Target="https://www.google.rs/url?sa=i&amp;rct=j&amp;q=&amp;esrc=s&amp;source=images&amp;cd=&amp;cad=rja&amp;uact=8&amp;ved=0ahUKEwi0zJKoz4rTAhUB7RQKHU-sD5gQjRwIBw&amp;url=https://www.pinterest.com/pin/506232814336241900/&amp;bvm=bv.151426398,d.d24&amp;psig=AFQjCNEEw_wTxTl_eECRmrQfV5noAb8oHQ&amp;ust=1491388966408588" TargetMode="Externa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www.google.rs/url?sa=i&amp;rct=j&amp;q=&amp;esrc=s&amp;source=images&amp;cd=&amp;cad=rja&amp;uact=8&amp;ved=0CAUQjRxqFQoTCO6nx4i-0ccCFQN3cgodZDkIcA&amp;url=http://www.pmf.ac.me/Download.php?file=skladiste/fakultet/4dc52bdc5057cBiologijaRjesenja2.pdf&amp;filename=BiologijaRjesenja2.pdf&amp;ei=8FHjVe7vNYPuyQPk8qCABw&amp;psig=AFQjCNGrpsezoacTjNroLu96g7t0K6AIeQ&amp;ust=1441047279180972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s://www.google.rs/url?sa=i&amp;rct=j&amp;q=&amp;esrc=s&amp;source=images&amp;cd=&amp;cad=rja&amp;uact=8&amp;ved=0ahUKEwi79vGWi9bTAhULaRQKHbXmDa8QjRwIBw&amp;url=http://www.slideserve.com/chanel/opca-botanika-ii&amp;psig=AFQjCNHogiax0k-wTOnjDIfSULj5Z-N8cQ&amp;ust=1493982076303076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s/url?sa=i&amp;rct=j&amp;q=&amp;esrc=s&amp;source=images&amp;cd=&amp;cad=rja&amp;uact=8&amp;ved=0CAUQjRxqFQoTCKzQ0MHJ0ccCFSWmcgod7CUCIw&amp;url=http://data.sfb.bg.ac.rs/sftp/dragana.skocajic/CD%20za%20studente/golosemenice/polno%20razmnozavanje%20golosemenica%201.pdf&amp;ei=8V3jVeyTFqXMygPsy4iYAg&amp;psig=AFQjCNHDlpVok6lo2VprIENUpQz2MsvuvA&amp;ust=1441050291932026" TargetMode="External"/><Relationship Id="rId2" Type="http://schemas.openxmlformats.org/officeDocument/2006/relationships/hyperlink" Target="http://www.google.rs/url?sa=i&amp;rct=j&amp;q=&amp;esrc=s&amp;source=images&amp;cd=&amp;cad=rja&amp;uact=8&amp;ved=0CAUQjRxqFQoTCO6ghqnJ0ccCFUOOcgode2YJfg&amp;url=http://data.sfb.bg.ac.rs/sftp/dragana.skocajic/CD%20za%20studente/golosemenice/polno%20razmnozavanje%20golosemenica%201.pdf&amp;ei=vV3jVa7OMcOcygP7zKXwBw&amp;psig=AFQjCNHDlpVok6lo2VprIENUpQz2MsvuvA&amp;ust=1441050291932026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hyperlink" Target="http://www.google.rs/url?sa=i&amp;rct=j&amp;q=&amp;esrc=s&amp;source=images&amp;cd=&amp;cad=rja&amp;uact=8&amp;ved=0CAUQjRxqFQoTCPLmivLJ0ccCFaUlcgod45YEnw&amp;url=http://data.sfb.bg.ac.rs/sftp/dragana.skocajic/CD%20za%20studente/golosemenice/polno%20razmnozavanje%20golosemenica%201.pdf&amp;ei=Vl7jVfLjO6XLyAPjrZL4CQ&amp;psig=AFQjCNH8gQHTK8DKgeyIMBKVkeXyNn-pPA&amp;ust=1441050538743349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rs/url?sa=i&amp;rct=j&amp;q=&amp;esrc=s&amp;source=images&amp;cd=&amp;cad=rja&amp;uact=8&amp;ved=0CAcQjRxqFQoTCO3glq-EyscCFcc2GgodSTgMTg&amp;url=http://www.slideshare.net/ltixomir/6-euglenoidne-alge&amp;ei=6mnfVe3DG8ftaMnwsPAE&amp;psig=AFQjCNH-8Av4gG7a-V161fGF0C-bxHQVpQ&amp;ust=144079138508092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Cyrl-RS" sz="6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x-none" sz="6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Размножавање биљака</a:t>
            </a:r>
            <a:endParaRPr lang="en-US" sz="6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323850" y="773113"/>
            <a:ext cx="8229600" cy="1431925"/>
          </a:xfrm>
        </p:spPr>
        <p:txBody>
          <a:bodyPr/>
          <a:lstStyle/>
          <a:p>
            <a:pPr eaLnBrk="1" hangingPunct="1"/>
            <a:r>
              <a:rPr lang="en-US" altLang="en-US" sz="2400" dirty="0" err="1">
                <a:solidFill>
                  <a:srgbClr val="00B050"/>
                </a:solidFill>
                <a:latin typeface="Arial" charset="0"/>
                <a:cs typeface="Arial" charset="0"/>
              </a:rPr>
              <a:t>Фрагментацијом</a:t>
            </a:r>
            <a:r>
              <a:rPr lang="en-US" altLang="en-US" sz="24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Arial" charset="0"/>
                <a:cs typeface="Arial" charset="0"/>
              </a:rPr>
              <a:t>могу</a:t>
            </a:r>
            <a:r>
              <a:rPr lang="en-US" altLang="en-US" sz="24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Arial" charset="0"/>
                <a:cs typeface="Arial" charset="0"/>
              </a:rPr>
              <a:t>да</a:t>
            </a:r>
            <a:r>
              <a:rPr lang="en-US" altLang="en-US" sz="24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Arial" charset="0"/>
                <a:cs typeface="Arial" charset="0"/>
              </a:rPr>
              <a:t>се</a:t>
            </a:r>
            <a:r>
              <a:rPr lang="en-US" altLang="en-US" sz="24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размножавају</a:t>
            </a:r>
            <a:r>
              <a:rPr lang="en-US" altLang="en-US" sz="2400" dirty="0">
                <a:solidFill>
                  <a:schemeClr val="tx1"/>
                </a:solidFill>
                <a:latin typeface="Arial" charset="0"/>
                <a:cs typeface="Arial" charset="0"/>
              </a:rPr>
              <a:t> и </a:t>
            </a:r>
            <a:r>
              <a:rPr lang="en-US" altLang="en-US" sz="2400" u="sng" dirty="0" err="1">
                <a:solidFill>
                  <a:schemeClr val="tx1"/>
                </a:solidFill>
                <a:latin typeface="Arial" charset="0"/>
                <a:cs typeface="Arial" charset="0"/>
              </a:rPr>
              <a:t>маховине</a:t>
            </a:r>
            <a:r>
              <a:rPr lang="en-US" altLang="en-US" sz="2400" u="sng" dirty="0">
                <a:solidFill>
                  <a:schemeClr val="tx1"/>
                </a:solidFill>
                <a:latin typeface="Arial" charset="0"/>
                <a:cs typeface="Arial" charset="0"/>
              </a:rPr>
              <a:t> и </a:t>
            </a:r>
            <a:r>
              <a:rPr lang="en-US" altLang="en-US" sz="2400" u="sng" dirty="0" err="1">
                <a:solidFill>
                  <a:schemeClr val="tx1"/>
                </a:solidFill>
                <a:latin typeface="Arial" charset="0"/>
                <a:cs typeface="Arial" charset="0"/>
              </a:rPr>
              <a:t>папрат</a:t>
            </a:r>
            <a:r>
              <a:rPr lang="en-US" altLang="en-US" sz="2400" dirty="0" err="1">
                <a:solidFill>
                  <a:schemeClr val="tx1"/>
                </a:solidFill>
                <a:latin typeface="Arial" charset="0"/>
                <a:cs typeface="Arial" charset="0"/>
              </a:rPr>
              <a:t>и</a:t>
            </a:r>
            <a:r>
              <a:rPr lang="en-US" altLang="en-US" sz="2400" dirty="0">
                <a:solidFill>
                  <a:schemeClr val="tx1"/>
                </a:solidFill>
                <a:latin typeface="Arial" charset="0"/>
                <a:cs typeface="Arial" charset="0"/>
              </a:rPr>
              <a:t> -</a:t>
            </a:r>
            <a:r>
              <a:rPr lang="en-US" altLang="en-US" sz="2400" dirty="0" err="1">
                <a:solidFill>
                  <a:srgbClr val="0070C0"/>
                </a:solidFill>
                <a:latin typeface="Arial" charset="0"/>
                <a:cs typeface="Arial" charset="0"/>
              </a:rPr>
              <a:t>откидањем</a:t>
            </a:r>
            <a:r>
              <a:rPr lang="en-US" altLang="en-US" sz="2400" dirty="0">
                <a:solidFill>
                  <a:srgbClr val="0070C0"/>
                </a:solidFill>
                <a:latin typeface="Arial" charset="0"/>
                <a:cs typeface="Arial" charset="0"/>
              </a:rPr>
              <a:t>  </a:t>
            </a:r>
            <a:r>
              <a:rPr lang="en-US" altLang="en-US" sz="2400" dirty="0" err="1">
                <a:solidFill>
                  <a:srgbClr val="0070C0"/>
                </a:solidFill>
                <a:latin typeface="Arial" charset="0"/>
                <a:cs typeface="Arial" charset="0"/>
              </a:rPr>
              <a:t>делова</a:t>
            </a:r>
            <a:r>
              <a:rPr lang="en-US" altLang="en-US" sz="2400" dirty="0">
                <a:solidFill>
                  <a:srgbClr val="0070C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  <a:latin typeface="Arial" charset="0"/>
                <a:cs typeface="Arial" charset="0"/>
              </a:rPr>
              <a:t>тела</a:t>
            </a:r>
            <a:r>
              <a:rPr lang="en-US" altLang="en-US" sz="2400" dirty="0">
                <a:solidFill>
                  <a:srgbClr val="0070C0"/>
                </a:solidFill>
                <a:latin typeface="Arial" charset="0"/>
                <a:cs typeface="Arial" charset="0"/>
              </a:rPr>
              <a:t> (</a:t>
            </a:r>
            <a:r>
              <a:rPr lang="en-US" altLang="en-US" sz="2400" dirty="0" err="1">
                <a:solidFill>
                  <a:schemeClr val="tx1"/>
                </a:solidFill>
                <a:latin typeface="Arial" charset="0"/>
                <a:cs typeface="Arial" charset="0"/>
              </a:rPr>
              <a:t>најчешће</a:t>
            </a:r>
            <a:r>
              <a:rPr lang="en-US" altLang="en-US" sz="24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подземних</a:t>
            </a:r>
            <a:r>
              <a:rPr lang="en-US" altLang="en-US" sz="24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изданака</a:t>
            </a:r>
            <a:r>
              <a:rPr lang="en-US" altLang="en-US" sz="2400" dirty="0">
                <a:solidFill>
                  <a:schemeClr val="tx1"/>
                </a:solidFill>
                <a:latin typeface="Arial" charset="0"/>
                <a:cs typeface="Arial" charset="0"/>
              </a:rPr>
              <a:t>)</a:t>
            </a:r>
            <a:br>
              <a:rPr lang="en-US" altLang="en-US" sz="2400" dirty="0">
                <a:solidFill>
                  <a:srgbClr val="0070C0"/>
                </a:solidFill>
                <a:latin typeface="Arial" charset="0"/>
                <a:cs typeface="Arial" charset="0"/>
              </a:rPr>
            </a:br>
            <a:endParaRPr lang="en-US" altLang="en-US" sz="2400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989138"/>
            <a:ext cx="8229600" cy="4670425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x-none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  <p:pic>
        <p:nvPicPr>
          <p:cNvPr id="14340" name="Picture 3" descr="http://image.slidesharecdn.com/paprati-120522061750-phpapp02/95/paprati-6-728.jpg?cb=133766753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11642" t="37405" r="54961" b="5344"/>
          <a:stretch>
            <a:fillRect/>
          </a:stretch>
        </p:blipFill>
        <p:spPr bwMode="auto">
          <a:xfrm>
            <a:off x="4716462" y="2489200"/>
            <a:ext cx="3239913" cy="37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Građa mahovine &lt;br /&gt;"/>
          <p:cNvPicPr>
            <a:picLocks noChangeAspect="1" noChangeArrowheads="1"/>
          </p:cNvPicPr>
          <p:nvPr/>
        </p:nvPicPr>
        <p:blipFill>
          <a:blip r:embed="rId4" cstate="print"/>
          <a:srcRect l="33012" t="19231" r="25000" b="-641"/>
          <a:stretch>
            <a:fillRect/>
          </a:stretch>
        </p:blipFill>
        <p:spPr bwMode="auto">
          <a:xfrm>
            <a:off x="827584" y="2351088"/>
            <a:ext cx="3144341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782638"/>
          </a:xfrm>
        </p:spPr>
        <p:txBody>
          <a:bodyPr/>
          <a:lstStyle/>
          <a:p>
            <a:pPr eaLnBrk="1" hangingPunct="1"/>
            <a:r>
              <a:rPr lang="en-U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3. </a:t>
            </a:r>
            <a:r>
              <a:rPr lang="en-US" altLang="en-US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размножавање</a:t>
            </a:r>
            <a:r>
              <a:rPr lang="en-U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800" b="1" u="sng" dirty="0" err="1">
                <a:solidFill>
                  <a:srgbClr val="00B050"/>
                </a:solidFill>
                <a:latin typeface="Arial" charset="0"/>
                <a:cs typeface="Arial" charset="0"/>
              </a:rPr>
              <a:t>ризомима</a:t>
            </a:r>
            <a:endParaRPr lang="en-US" altLang="en-US" sz="2800" b="1" u="sng" dirty="0">
              <a:solidFill>
                <a:srgbClr val="00B050"/>
              </a:solidFill>
              <a:latin typeface="Arial" charset="0"/>
              <a:cs typeface="Arial" charset="0"/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179388" y="1706563"/>
            <a:ext cx="3962400" cy="49625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Ризоми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су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подземни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изданци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издуженог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облика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који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подсећају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корен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Из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сваког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дела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ризома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који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има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пупољак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развија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нова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биљка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r-Cyrl-R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endParaRPr lang="sr-Cyrl-R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R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Труљењем дела ризома изданци (нове јединке) постају одвојени једни од других.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Чест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је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начин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размножавања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код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коровских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биљака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трава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дивље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нане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Mentha longifolia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sr-Cyrl-R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altLang="en-US" sz="2200" dirty="0"/>
          </a:p>
        </p:txBody>
      </p:sp>
      <p:pic>
        <p:nvPicPr>
          <p:cNvPr id="15364" name="Picture 2" descr="http://www.gimnazijaso.edu.rs/gornje-podunavlje/biljke/korovi/slike/Sorghum%20halepense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981200"/>
            <a:ext cx="2819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6934200" y="5791200"/>
            <a:ext cx="1066800" cy="533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07950" y="304800"/>
            <a:ext cx="8655050" cy="11430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  <a:latin typeface="Arial" charset="0"/>
                <a:cs typeface="Arial" charset="0"/>
              </a:rPr>
              <a:t>   </a:t>
            </a:r>
            <a:r>
              <a:rPr lang="en-U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4. </a:t>
            </a:r>
            <a:r>
              <a:rPr lang="en-US" altLang="en-US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размножавање</a:t>
            </a:r>
            <a:r>
              <a:rPr lang="en-U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800" b="1" u="sng" dirty="0" err="1">
                <a:solidFill>
                  <a:srgbClr val="00B050"/>
                </a:solidFill>
                <a:latin typeface="Arial" charset="0"/>
                <a:cs typeface="Arial" charset="0"/>
              </a:rPr>
              <a:t>столонима</a:t>
            </a:r>
            <a:r>
              <a:rPr lang="en-US" altLang="en-US" b="1" u="sng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881188"/>
            <a:ext cx="3810000" cy="4716462"/>
          </a:xfrm>
        </p:spPr>
        <p:txBody>
          <a:bodyPr>
            <a:normAutofit fontScale="5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3300" dirty="0">
                <a:latin typeface="Arial" panose="020B0604020202020204" pitchFamily="34" charset="0"/>
                <a:cs typeface="Arial" panose="020B0604020202020204" pitchFamily="34" charset="0"/>
              </a:rPr>
              <a:t>Столони су полегли (пузајући)  изданци.</a:t>
            </a:r>
            <a:endParaRPr lang="sr-Cyrl-RS" sz="3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sz="3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3300" dirty="0">
                <a:latin typeface="Arial" panose="020B0604020202020204" pitchFamily="34" charset="0"/>
                <a:cs typeface="Arial" panose="020B0604020202020204" pitchFamily="34" charset="0"/>
              </a:rPr>
              <a:t>Из </a:t>
            </a:r>
            <a:r>
              <a:rPr lang="sr-Cyrl-RS" sz="3300" dirty="0">
                <a:latin typeface="Arial" panose="020B0604020202020204" pitchFamily="34" charset="0"/>
                <a:cs typeface="Arial" panose="020B0604020202020204" pitchFamily="34" charset="0"/>
              </a:rPr>
              <a:t>чворића (</a:t>
            </a:r>
            <a:r>
              <a:rPr lang="x-none" sz="3300" dirty="0">
                <a:latin typeface="Arial" panose="020B0604020202020204" pitchFamily="34" charset="0"/>
                <a:cs typeface="Arial" panose="020B0604020202020204" pitchFamily="34" charset="0"/>
              </a:rPr>
              <a:t>колен</a:t>
            </a:r>
            <a:r>
              <a:rPr lang="sr-Cyrl-RS" sz="3300" dirty="0">
                <a:latin typeface="Arial" panose="020B0604020202020204" pitchFamily="34" charset="0"/>
                <a:cs typeface="Arial" panose="020B0604020202020204" pitchFamily="34" charset="0"/>
              </a:rPr>
              <a:t>ца)</a:t>
            </a:r>
            <a:r>
              <a:rPr lang="x-none" sz="3300" dirty="0">
                <a:latin typeface="Arial" panose="020B0604020202020204" pitchFamily="34" charset="0"/>
                <a:cs typeface="Arial" panose="020B0604020202020204" pitchFamily="34" charset="0"/>
              </a:rPr>
              <a:t> столона који додирује земљу развија</a:t>
            </a:r>
            <a:r>
              <a:rPr lang="sr-Cyrl-RS" sz="3300" dirty="0">
                <a:latin typeface="Arial" panose="020B0604020202020204" pitchFamily="34" charset="0"/>
                <a:cs typeface="Arial" panose="020B0604020202020204" pitchFamily="34" charset="0"/>
              </a:rPr>
              <a:t>ју се адвентивни корени, а из љуспастих листића изданци.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r-Cyrl-RS" sz="3300" dirty="0">
                <a:latin typeface="Arial" panose="020B0604020202020204" pitchFamily="34" charset="0"/>
                <a:cs typeface="Arial" panose="020B0604020202020204" pitchFamily="34" charset="0"/>
              </a:rPr>
              <a:t>Тако настаје </a:t>
            </a:r>
            <a:r>
              <a:rPr lang="sr-Cyrl-RS" sz="33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клон </a:t>
            </a:r>
            <a:r>
              <a:rPr lang="sr-Cyrl-RS" sz="3300" dirty="0">
                <a:latin typeface="Arial" panose="020B0604020202020204" pitchFamily="34" charset="0"/>
                <a:cs typeface="Arial" panose="020B0604020202020204" pitchFamily="34" charset="0"/>
              </a:rPr>
              <a:t>јединки које су повезане са матичном биљком.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sr-Cyrl-RS" sz="3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3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3300" dirty="0">
                <a:latin typeface="Arial" panose="020B0604020202020204" pitchFamily="34" charset="0"/>
                <a:cs typeface="Arial" panose="020B0604020202020204" pitchFamily="34" charset="0"/>
              </a:rPr>
              <a:t>Труљењем столона постају самосталне јединке.</a:t>
            </a:r>
            <a:endParaRPr lang="en-US" sz="3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sz="3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3300" dirty="0">
                <a:latin typeface="Arial" panose="020B0604020202020204" pitchFamily="34" charset="0"/>
                <a:cs typeface="Arial" panose="020B0604020202020204" pitchFamily="34" charset="0"/>
              </a:rPr>
              <a:t>То је чест начин размножавања код јагода (</a:t>
            </a:r>
            <a:r>
              <a:rPr lang="en-US" sz="3300" i="1" dirty="0" err="1">
                <a:latin typeface="Arial" panose="020B0604020202020204" pitchFamily="34" charset="0"/>
                <a:cs typeface="Arial" panose="020B0604020202020204" pitchFamily="34" charset="0"/>
              </a:rPr>
              <a:t>Fragaria</a:t>
            </a:r>
            <a:r>
              <a:rPr lang="en-US" sz="33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300" i="1" dirty="0" err="1">
                <a:latin typeface="Arial" panose="020B0604020202020204" pitchFamily="34" charset="0"/>
                <a:cs typeface="Arial" panose="020B0604020202020204" pitchFamily="34" charset="0"/>
              </a:rPr>
              <a:t>vesca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sr-Cyrl-RS" sz="3300" dirty="0">
                <a:latin typeface="Arial" panose="020B0604020202020204" pitchFamily="34" charset="0"/>
                <a:cs typeface="Arial" panose="020B0604020202020204" pitchFamily="34" charset="0"/>
              </a:rPr>
              <a:t>, љубичица</a:t>
            </a:r>
            <a:r>
              <a:rPr lang="x-none" sz="3300" dirty="0">
                <a:latin typeface="Arial" panose="020B0604020202020204" pitchFamily="34" charset="0"/>
                <a:cs typeface="Arial" panose="020B0604020202020204" pitchFamily="34" charset="0"/>
              </a:rPr>
              <a:t> и</a:t>
            </a:r>
            <a:r>
              <a:rPr lang="sr-Cyrl-RS" sz="3300" dirty="0">
                <a:latin typeface="Arial" panose="020B0604020202020204" pitchFamily="34" charset="0"/>
                <a:cs typeface="Arial" panose="020B0604020202020204" pitchFamily="34" charset="0"/>
              </a:rPr>
              <a:t> др. </a:t>
            </a:r>
            <a:r>
              <a:rPr lang="x-none" sz="3300" dirty="0">
                <a:latin typeface="Arial" panose="020B0604020202020204" pitchFamily="34" charset="0"/>
                <a:cs typeface="Arial" panose="020B0604020202020204" pitchFamily="34" charset="0"/>
              </a:rPr>
              <a:t>зељастих  биљака.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88" name="Picture 4" descr="http://agronomija.rs/wp-content/uploads/2014/03/Zivic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72816"/>
            <a:ext cx="4392488" cy="4175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82563" y="192958"/>
            <a:ext cx="8229600" cy="722312"/>
          </a:xfrm>
        </p:spPr>
        <p:txBody>
          <a:bodyPr/>
          <a:lstStyle/>
          <a:p>
            <a:r>
              <a:rPr lang="en-U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5. </a:t>
            </a:r>
            <a:r>
              <a:rPr lang="en-US" altLang="en-US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размножавање</a:t>
            </a:r>
            <a:r>
              <a:rPr lang="en-US" altLang="en-US" sz="2800" b="1" dirty="0">
                <a:latin typeface="Arial" charset="0"/>
                <a:cs typeface="Arial" charset="0"/>
              </a:rPr>
              <a:t> </a:t>
            </a:r>
            <a:r>
              <a:rPr lang="en-US" altLang="en-US" sz="2800" b="1" u="sng" dirty="0" err="1">
                <a:solidFill>
                  <a:srgbClr val="00B050"/>
                </a:solidFill>
                <a:latin typeface="Arial" charset="0"/>
                <a:cs typeface="Arial" charset="0"/>
              </a:rPr>
              <a:t>кртолама</a:t>
            </a:r>
            <a:endParaRPr lang="en-US" altLang="en-US" sz="2800" b="1" u="sng" dirty="0">
              <a:solidFill>
                <a:srgbClr val="00B050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665" y="1340768"/>
            <a:ext cx="4765675" cy="5517232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Кртоле представљају метаморфозу корена (коренске кртоле пр.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Dahlia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) или изданка (стаблове кртоле</a:t>
            </a:r>
            <a:r>
              <a:rPr 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на пр. ротквица,келераба, кромпир).</a:t>
            </a:r>
          </a:p>
          <a:p>
            <a:pPr marL="0" indent="0">
              <a:buNone/>
              <a:defRPr/>
            </a:pPr>
            <a:endParaRPr lang="sr-Cyrl-R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Служе за:</a:t>
            </a:r>
          </a:p>
          <a:p>
            <a:pPr marL="514350" indent="-514350">
              <a:buFont typeface="Wingdings 2" pitchFamily="18" charset="2"/>
              <a:buAutoNum type="arabicPeriod"/>
              <a:defRPr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магацинирање хране</a:t>
            </a:r>
          </a:p>
          <a:p>
            <a:pPr marL="514350" indent="-514350">
              <a:buFont typeface="Wingdings 2" pitchFamily="18" charset="2"/>
              <a:buAutoNum type="arabicPeriod"/>
              <a:defRPr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вегетативно размножавање (</a:t>
            </a:r>
            <a:r>
              <a:rPr lang="sr-Cyrl-R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адвентивни пупољци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на коренским кртолама и </a:t>
            </a:r>
            <a:r>
              <a:rPr lang="sr-Cyrl-R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пупољци-окца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стабловим кртолама)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2" name="Picture 14" descr="http://www.poljoberza.net/tekstovi/slike/PG022_1_0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4605" y="4966044"/>
            <a:ext cx="2731815" cy="1645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2" descr="http://www.zdravaishrana.net/images/krompir.jp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14683" t="4056" r="14443" b="8863"/>
          <a:stretch/>
        </p:blipFill>
        <p:spPr bwMode="auto">
          <a:xfrm>
            <a:off x="4930881" y="2349037"/>
            <a:ext cx="216024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0B54227-7199-9571-E445-73251CEA797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8900" t="65750" r="13775" b="7940"/>
          <a:stretch/>
        </p:blipFill>
        <p:spPr>
          <a:xfrm>
            <a:off x="7311601" y="2864501"/>
            <a:ext cx="1584176" cy="18043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EF78452-EEF3-472F-9DDB-36B51CA71C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1870" y="168622"/>
            <a:ext cx="3273907" cy="201168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07950" y="381000"/>
            <a:ext cx="8426450" cy="1143000"/>
          </a:xfrm>
        </p:spPr>
        <p:txBody>
          <a:bodyPr/>
          <a:lstStyle/>
          <a:p>
            <a:pPr eaLnBrk="1" hangingPunct="1"/>
            <a:r>
              <a:rPr lang="en-U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6. </a:t>
            </a:r>
            <a:r>
              <a:rPr lang="en-US" altLang="en-US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размножавање</a:t>
            </a:r>
            <a:r>
              <a:rPr lang="en-U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800" b="1" u="sng" dirty="0" err="1">
                <a:solidFill>
                  <a:srgbClr val="00B050"/>
                </a:solidFill>
                <a:latin typeface="Arial" charset="0"/>
                <a:cs typeface="Arial" charset="0"/>
              </a:rPr>
              <a:t>луковицама</a:t>
            </a:r>
            <a:endParaRPr lang="en-US" altLang="en-US" sz="2800" b="1" u="sng" dirty="0">
              <a:solidFill>
                <a:srgbClr val="00B050"/>
              </a:solidFill>
              <a:latin typeface="Arial" charset="0"/>
              <a:cs typeface="Arial" charset="0"/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23850" y="1700213"/>
            <a:ext cx="3248025" cy="4892675"/>
          </a:xfrm>
        </p:spPr>
        <p:txBody>
          <a:bodyPr/>
          <a:lstStyle/>
          <a:p>
            <a:pPr eaLnBrk="1" hangingPunct="1">
              <a:defRPr/>
            </a:pPr>
            <a:endParaRPr lang="sr-Cyrl-R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sr-Cyrl-R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Луковице су изданци у којима су хранљиве материје смештене </a:t>
            </a:r>
            <a:r>
              <a:rPr lang="sr-Cyrl-RS" alt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листовима.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sr-Cyrl-R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sr-Cyrl-R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Могу да буду </a:t>
            </a:r>
            <a:r>
              <a:rPr lang="sr-Cyrl-RS" alt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просте </a:t>
            </a:r>
            <a:r>
              <a:rPr lang="sr-Cyrl-R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sr-Cyrl-RS" alt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сложене</a:t>
            </a:r>
            <a:r>
              <a:rPr lang="sr-Cyrl-R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Из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сваког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чена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белог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лука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Allium </a:t>
            </a:r>
            <a:r>
              <a:rPr lang="en-US" altLang="en-US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sativum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порасте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нова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биљка</a:t>
            </a:r>
            <a:r>
              <a:rPr lang="sr-Cyrl-R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(сложена луковица)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8436" name="Picture 2" descr="http://3.bp.blogspot.com/-9eQTJMdDA6c/U38mNLUDNkI/AAAAAAAAH7w/KuG27-vh7uk/s1600/P910011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0625" y="2713038"/>
            <a:ext cx="2701925" cy="206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 descr="http://img235.imageshack.us/img235/6581/1058largefp5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3788" y="188913"/>
            <a:ext cx="28956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http://grama.com.hr/wp-content/uploads/2014/09/%C4%8De%C5%A1njak-naklijali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52900" y="4257675"/>
            <a:ext cx="223202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908800" y="4832350"/>
            <a:ext cx="1946275" cy="471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x-none" dirty="0"/>
              <a:t>проста луковица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200525" y="6457950"/>
            <a:ext cx="2209800" cy="2714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x-none" dirty="0"/>
              <a:t>сложена луковица</a:t>
            </a:r>
            <a:endParaRPr lang="en-US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EA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389438"/>
          </a:xfrm>
        </p:spPr>
        <p:txBody>
          <a:bodyPr>
            <a:normAutofit fontScale="92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x-none" sz="6000" dirty="0">
                <a:latin typeface="Arial" panose="020B0604020202020204" pitchFamily="34" charset="0"/>
                <a:cs typeface="Arial" panose="020B0604020202020204" pitchFamily="34" charset="0"/>
              </a:rPr>
              <a:t>Вештачко </a:t>
            </a:r>
            <a:r>
              <a:rPr lang="sr-Cyrl-RS" sz="6000" dirty="0">
                <a:latin typeface="Arial" panose="020B0604020202020204" pitchFamily="34" charset="0"/>
                <a:cs typeface="Arial" panose="020B0604020202020204" pitchFamily="34" charset="0"/>
              </a:rPr>
              <a:t>вегетативно</a:t>
            </a:r>
            <a:r>
              <a:rPr lang="x-none" sz="6000" dirty="0">
                <a:latin typeface="Arial" panose="020B0604020202020204" pitchFamily="34" charset="0"/>
                <a:cs typeface="Arial" panose="020B0604020202020204" pitchFamily="34" charset="0"/>
              </a:rPr>
              <a:t> размножавање биљака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sr-Cyrl-RS" sz="3500" dirty="0"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x-none" sz="35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x-none" sz="3000" dirty="0">
                <a:latin typeface="Arial" panose="020B0604020202020204" pitchFamily="34" charset="0"/>
                <a:cs typeface="Arial" panose="020B0604020202020204" pitchFamily="34" charset="0"/>
              </a:rPr>
              <a:t>резницама</a:t>
            </a:r>
            <a:r>
              <a:rPr lang="sr-Cyrl-RS" sz="3000" dirty="0">
                <a:latin typeface="Arial" panose="020B0604020202020204" pitchFamily="34" charset="0"/>
                <a:cs typeface="Arial" panose="020B0604020202020204" pitchFamily="34" charset="0"/>
              </a:rPr>
              <a:t>:стабловим,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sr-Cyrl-RS" sz="3000" dirty="0">
                <a:latin typeface="Arial" panose="020B0604020202020204" pitchFamily="34" charset="0"/>
                <a:cs typeface="Arial" panose="020B0604020202020204" pitchFamily="34" charset="0"/>
              </a:rPr>
              <a:t>            лисним,коренским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x-none" sz="3000" dirty="0">
                <a:latin typeface="Arial" panose="020B0604020202020204" pitchFamily="34" charset="0"/>
                <a:cs typeface="Arial" panose="020B0604020202020204" pitchFamily="34" charset="0"/>
              </a:rPr>
              <a:t>-бокорење</a:t>
            </a:r>
            <a:r>
              <a:rPr lang="sr-Cyrl-RS" sz="3000" dirty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sr-Cyrl-RS" sz="30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x-none" sz="3000" dirty="0">
                <a:latin typeface="Arial" panose="020B0604020202020204" pitchFamily="34" charset="0"/>
                <a:cs typeface="Arial" panose="020B0604020202020204" pitchFamily="34" charset="0"/>
              </a:rPr>
              <a:t>-положеницом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sr-Cyrl-RS" sz="30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x-none" sz="3000" dirty="0">
                <a:latin typeface="Arial" panose="020B0604020202020204" pitchFamily="34" charset="0"/>
                <a:cs typeface="Arial" panose="020B0604020202020204" pitchFamily="34" charset="0"/>
              </a:rPr>
              <a:t>-калемљењем </a:t>
            </a:r>
            <a:endParaRPr lang="sr-Cyrl-R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sr-Cyrl-RS" sz="3000" dirty="0">
                <a:latin typeface="Arial" panose="020B0604020202020204" pitchFamily="34" charset="0"/>
                <a:cs typeface="Arial" panose="020B0604020202020204" pitchFamily="34" charset="0"/>
              </a:rPr>
              <a:t>     -култура ткива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179388" y="908050"/>
            <a:ext cx="8785225" cy="639763"/>
          </a:xfrm>
        </p:spPr>
        <p:txBody>
          <a:bodyPr/>
          <a:lstStyle/>
          <a:p>
            <a:pPr eaLnBrk="1" hangingPunct="1"/>
            <a:r>
              <a:rPr lang="en-US" altLang="en-US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Размножавање</a:t>
            </a:r>
            <a:r>
              <a:rPr lang="en-U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резницама</a:t>
            </a:r>
            <a:r>
              <a:rPr lang="en-US" altLang="en-US" sz="2800" dirty="0">
                <a:solidFill>
                  <a:schemeClr val="tx1"/>
                </a:solidFill>
                <a:latin typeface="Arial" charset="0"/>
                <a:cs typeface="Arial" charset="0"/>
              </a:rPr>
              <a:t>: </a:t>
            </a:r>
            <a:r>
              <a:rPr lang="en-US" altLang="en-US" sz="2800" b="1" u="sng" dirty="0" err="1">
                <a:solidFill>
                  <a:srgbClr val="0070C0"/>
                </a:solidFill>
                <a:latin typeface="Arial" charset="0"/>
                <a:cs typeface="Arial" charset="0"/>
              </a:rPr>
              <a:t>стабловим</a:t>
            </a:r>
            <a:r>
              <a:rPr lang="en-US" altLang="en-US" sz="2800" b="1" u="sng" dirty="0">
                <a:solidFill>
                  <a:srgbClr val="0070C0"/>
                </a:solidFill>
                <a:latin typeface="Arial" charset="0"/>
                <a:cs typeface="Arial" charset="0"/>
              </a:rPr>
              <a:t> и </a:t>
            </a:r>
            <a:r>
              <a:rPr lang="en-US" altLang="en-US" sz="2800" b="1" u="sng" dirty="0" err="1">
                <a:solidFill>
                  <a:srgbClr val="0070C0"/>
                </a:solidFill>
                <a:latin typeface="Arial" charset="0"/>
                <a:cs typeface="Arial" charset="0"/>
              </a:rPr>
              <a:t>лисним</a:t>
            </a:r>
            <a:endParaRPr lang="en-US" altLang="en-US" sz="2800" b="1" u="sng" dirty="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pic>
        <p:nvPicPr>
          <p:cNvPr id="20483" name="Picture 1" descr="Razmnožavanje nadzemnimstablom&#10;REZNICA PELCER STOLONE&#10;vinova loza, ruža muškatla Jagoda, ljubičica&#10; "/>
          <p:cNvPicPr>
            <a:picLocks noChangeAspect="1" noChangeArrowheads="1"/>
          </p:cNvPicPr>
          <p:nvPr/>
        </p:nvPicPr>
        <p:blipFill>
          <a:blip r:embed="rId2" cstate="print"/>
          <a:srcRect l="2" t="17345" r="73470" b="32655"/>
          <a:stretch>
            <a:fillRect/>
          </a:stretch>
        </p:blipFill>
        <p:spPr bwMode="auto">
          <a:xfrm>
            <a:off x="650875" y="2060848"/>
            <a:ext cx="2201863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899592" y="5016482"/>
            <a:ext cx="22098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x-none" dirty="0"/>
              <a:t>Резница (винова лоза,жива ограда...)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3DA3C9-7A31-41E8-B570-4BC3940043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678" y="2331227"/>
            <a:ext cx="3737172" cy="26032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D63786-ADD3-43E7-94FB-3C55E37E91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064" y="5127700"/>
            <a:ext cx="2536156" cy="768163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23093" y="692696"/>
            <a:ext cx="8964613" cy="704850"/>
          </a:xfrm>
        </p:spPr>
        <p:txBody>
          <a:bodyPr/>
          <a:lstStyle/>
          <a:p>
            <a:pPr eaLnBrk="1" hangingPunct="1"/>
            <a:r>
              <a:rPr lang="en-US" altLang="en-US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Размножавање</a:t>
            </a:r>
            <a:r>
              <a:rPr lang="en-U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резницама</a:t>
            </a:r>
            <a:r>
              <a:rPr lang="en-U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:</a:t>
            </a:r>
            <a:r>
              <a:rPr lang="en-US" altLang="en-US" sz="2800" b="1" u="sng" dirty="0">
                <a:solidFill>
                  <a:srgbClr val="0070C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800" b="1" u="sng" dirty="0" err="1">
                <a:solidFill>
                  <a:srgbClr val="0070C0"/>
                </a:solidFill>
                <a:latin typeface="Arial" charset="0"/>
                <a:cs typeface="Arial" charset="0"/>
              </a:rPr>
              <a:t>коренским</a:t>
            </a:r>
            <a:endParaRPr lang="en-US" altLang="en-US" sz="2800" b="1" u="sng" dirty="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pic>
        <p:nvPicPr>
          <p:cNvPr id="21509" name="Picture 4" descr="http://www.zdravasrbija.com/images/ZS_re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057400"/>
            <a:ext cx="4267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635896" y="5157192"/>
            <a:ext cx="23622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x-none" sz="1400" dirty="0"/>
              <a:t>Кореном-пр.рен, или дрвенасте биљке-секвоја, </a:t>
            </a:r>
            <a:r>
              <a:rPr lang="sr-Cyrl-RS" sz="1400" dirty="0"/>
              <a:t>П</a:t>
            </a:r>
            <a:r>
              <a:rPr lang="x-none" sz="1400" dirty="0"/>
              <a:t>анчићева оморика,смоква...</a:t>
            </a:r>
            <a:endParaRPr lang="en-US" sz="1400" dirty="0"/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07950" y="333375"/>
            <a:ext cx="9036050" cy="1143000"/>
          </a:xfrm>
        </p:spPr>
        <p:txBody>
          <a:bodyPr/>
          <a:lstStyle/>
          <a:p>
            <a:pPr eaLnBrk="1" hangingPunct="1"/>
            <a:r>
              <a:rPr lang="en-US" altLang="en-US" sz="2800" b="1">
                <a:solidFill>
                  <a:schemeClr val="tx1"/>
                </a:solidFill>
                <a:latin typeface="Arial" charset="0"/>
                <a:cs typeface="Arial" charset="0"/>
              </a:rPr>
              <a:t>Размножавање: </a:t>
            </a:r>
            <a:r>
              <a:rPr lang="en-US" altLang="en-US" sz="2800" b="1" u="sng">
                <a:solidFill>
                  <a:srgbClr val="0070C0"/>
                </a:solidFill>
                <a:latin typeface="Arial" charset="0"/>
                <a:cs typeface="Arial" charset="0"/>
              </a:rPr>
              <a:t>бокорењем, положеницом, калемљењем</a:t>
            </a:r>
          </a:p>
        </p:txBody>
      </p:sp>
      <p:pic>
        <p:nvPicPr>
          <p:cNvPr id="22531" name="Picture 2" descr="Image result for бокорење биљака сл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679700"/>
            <a:ext cx="27717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23888" y="5019675"/>
            <a:ext cx="2438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x-none" sz="1600" dirty="0">
                <a:latin typeface="Arial" panose="020B0604020202020204" pitchFamily="34" charset="0"/>
                <a:cs typeface="Arial" panose="020B0604020202020204" pitchFamily="34" charset="0"/>
              </a:rPr>
              <a:t>Бокорење-издвајањем делова из жбуна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533" name="Picture 4" descr="http://hort201.tamu.edu/YouthAdventureProgram/AsexualPropagation/p90f3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2460625"/>
            <a:ext cx="214312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429000" y="4813300"/>
            <a:ext cx="25146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x-none" sz="1400" dirty="0">
                <a:latin typeface="Arial" panose="020B0604020202020204" pitchFamily="34" charset="0"/>
                <a:cs typeface="Arial" panose="020B0604020202020204" pitchFamily="34" charset="0"/>
              </a:rPr>
              <a:t>Положеницом-савијањем изданка и прекривањем земљом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535" name="Picture 6" descr="http://vocarskisavetnik.com/content/razmozavanje-kalemljenje1/1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1943100"/>
            <a:ext cx="2895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635750" y="4953000"/>
            <a:ext cx="1600200" cy="368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x-none" dirty="0"/>
              <a:t>Калемљење</a:t>
            </a:r>
            <a:endParaRPr lang="en-US" dirty="0"/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228600" y="715963"/>
            <a:ext cx="8229600" cy="754062"/>
          </a:xfrm>
        </p:spPr>
        <p:txBody>
          <a:bodyPr/>
          <a:lstStyle/>
          <a:p>
            <a:r>
              <a:rPr lang="en-US" altLang="en-US" sz="2800" b="1" u="sng" dirty="0" err="1">
                <a:solidFill>
                  <a:srgbClr val="0070C0"/>
                </a:solidFill>
                <a:latin typeface="Arial" charset="0"/>
                <a:cs typeface="Arial" charset="0"/>
              </a:rPr>
              <a:t>Култура</a:t>
            </a:r>
            <a:r>
              <a:rPr lang="en-US" altLang="en-US" sz="2800" b="1" u="sng" dirty="0">
                <a:solidFill>
                  <a:srgbClr val="0070C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800" b="1" u="sng" dirty="0" err="1">
                <a:solidFill>
                  <a:srgbClr val="0070C0"/>
                </a:solidFill>
                <a:latin typeface="Arial" charset="0"/>
                <a:cs typeface="Arial" charset="0"/>
              </a:rPr>
              <a:t>биљног</a:t>
            </a:r>
            <a:r>
              <a:rPr lang="en-US" altLang="en-US" sz="2800" b="1" u="sng" dirty="0">
                <a:solidFill>
                  <a:srgbClr val="0070C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800" b="1" u="sng" dirty="0" err="1">
                <a:solidFill>
                  <a:srgbClr val="0070C0"/>
                </a:solidFill>
                <a:latin typeface="Arial" charset="0"/>
                <a:cs typeface="Arial" charset="0"/>
              </a:rPr>
              <a:t>ткива</a:t>
            </a:r>
            <a:endParaRPr lang="en-US" altLang="en-US" sz="2800" b="1" i="1" u="sng" dirty="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68313" y="2222500"/>
            <a:ext cx="3538537" cy="3687763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en-US" altLang="en-US" sz="2400" dirty="0" err="1">
                <a:latin typeface="Arial" charset="0"/>
                <a:cs typeface="Arial" charset="0"/>
              </a:rPr>
              <a:t>Представља</a:t>
            </a:r>
            <a:r>
              <a:rPr lang="en-US" altLang="en-US" sz="2400" dirty="0"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latin typeface="Arial" charset="0"/>
                <a:cs typeface="Arial" charset="0"/>
              </a:rPr>
              <a:t>методу</a:t>
            </a:r>
            <a:r>
              <a:rPr lang="en-US" altLang="en-US" sz="2400" dirty="0"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latin typeface="Arial" charset="0"/>
                <a:cs typeface="Arial" charset="0"/>
              </a:rPr>
              <a:t>којом</a:t>
            </a:r>
            <a:r>
              <a:rPr lang="en-US" altLang="en-US" sz="2400" dirty="0"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latin typeface="Arial" charset="0"/>
                <a:cs typeface="Arial" charset="0"/>
              </a:rPr>
              <a:t>се</a:t>
            </a:r>
            <a:r>
              <a:rPr lang="en-US" altLang="en-US" sz="2400" dirty="0">
                <a:latin typeface="Arial" charset="0"/>
                <a:cs typeface="Arial" charset="0"/>
              </a:rPr>
              <a:t> у </a:t>
            </a:r>
            <a:r>
              <a:rPr lang="en-US" altLang="en-US" sz="2400" dirty="0" err="1">
                <a:latin typeface="Arial" charset="0"/>
                <a:cs typeface="Arial" charset="0"/>
              </a:rPr>
              <a:t>лабораторијским</a:t>
            </a:r>
            <a:r>
              <a:rPr lang="en-US" altLang="en-US" sz="2400" dirty="0"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latin typeface="Arial" charset="0"/>
                <a:cs typeface="Arial" charset="0"/>
              </a:rPr>
              <a:t>условима</a:t>
            </a:r>
            <a:r>
              <a:rPr lang="en-US" altLang="en-US" sz="2400" dirty="0"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из</a:t>
            </a:r>
            <a:r>
              <a:rPr lang="en-US" altLang="en-US" sz="24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исечака</a:t>
            </a:r>
            <a:r>
              <a:rPr lang="en-US" altLang="en-US" sz="24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биљног</a:t>
            </a:r>
            <a:r>
              <a:rPr lang="en-US" altLang="en-US" sz="24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тела</a:t>
            </a:r>
            <a:r>
              <a:rPr lang="en-US" altLang="en-US" sz="24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latin typeface="Arial" charset="0"/>
                <a:cs typeface="Arial" charset="0"/>
              </a:rPr>
              <a:t>на</a:t>
            </a:r>
            <a:r>
              <a:rPr lang="en-US" altLang="en-US" sz="2400" dirty="0"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latin typeface="Arial" charset="0"/>
                <a:cs typeface="Arial" charset="0"/>
              </a:rPr>
              <a:t>хранљивим</a:t>
            </a:r>
            <a:r>
              <a:rPr lang="en-US" altLang="en-US" sz="2400" dirty="0"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latin typeface="Arial" charset="0"/>
                <a:cs typeface="Arial" charset="0"/>
              </a:rPr>
              <a:t>подлогама</a:t>
            </a:r>
            <a:r>
              <a:rPr lang="en-US" altLang="en-US" sz="2400" dirty="0">
                <a:latin typeface="Arial" charset="0"/>
                <a:cs typeface="Arial" charset="0"/>
              </a:rPr>
              <a:t>, </a:t>
            </a:r>
            <a:r>
              <a:rPr lang="en-US" altLang="en-US" sz="24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под</a:t>
            </a:r>
            <a:r>
              <a:rPr lang="en-US" altLang="en-US" sz="24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утицајем</a:t>
            </a:r>
            <a:r>
              <a:rPr lang="en-US" altLang="en-US" sz="24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хормона</a:t>
            </a:r>
            <a:r>
              <a:rPr lang="en-US" altLang="en-US" sz="2400" dirty="0">
                <a:latin typeface="Arial" charset="0"/>
                <a:cs typeface="Arial" charset="0"/>
              </a:rPr>
              <a:t>, </a:t>
            </a:r>
            <a:r>
              <a:rPr lang="en-US" altLang="en-US" sz="2400" dirty="0" err="1">
                <a:latin typeface="Arial" charset="0"/>
                <a:cs typeface="Arial" charset="0"/>
              </a:rPr>
              <a:t>развијају</a:t>
            </a:r>
            <a:r>
              <a:rPr lang="en-US" altLang="en-US" sz="2400" dirty="0"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latin typeface="Arial" charset="0"/>
                <a:cs typeface="Arial" charset="0"/>
              </a:rPr>
              <a:t>нове</a:t>
            </a:r>
            <a:r>
              <a:rPr lang="en-US" altLang="en-US" sz="2400" dirty="0">
                <a:latin typeface="Arial" charset="0"/>
                <a:cs typeface="Arial" charset="0"/>
              </a:rPr>
              <a:t> </a:t>
            </a:r>
            <a:r>
              <a:rPr lang="en-US" altLang="en-US" sz="2400" dirty="0" err="1">
                <a:latin typeface="Arial" charset="0"/>
                <a:cs typeface="Arial" charset="0"/>
              </a:rPr>
              <a:t>биљке</a:t>
            </a:r>
            <a:r>
              <a:rPr lang="en-US" altLang="en-US" dirty="0"/>
              <a:t>.</a:t>
            </a:r>
          </a:p>
        </p:txBody>
      </p:sp>
      <p:pic>
        <p:nvPicPr>
          <p:cNvPr id="23556" name="Picture 2" descr="Image result for kultura biljnog tkiva image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3848100"/>
            <a:ext cx="43243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4" descr="Image result for kultura biljnog tkiva images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9338" y="1093788"/>
            <a:ext cx="3292475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altLang="en-US">
                <a:solidFill>
                  <a:schemeClr val="tx1"/>
                </a:solidFill>
              </a:rPr>
              <a:t>Размножавање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Размножавање је способност живих бића да стварају себи сличне потомке.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Биљке се размножавају: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    1. бесполно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 2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.полно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Бесполно размножавање биљака: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размножавање спорама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вегетативно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Опште</a:t>
            </a:r>
            <a:r>
              <a:rPr lang="en-U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одлике</a:t>
            </a:r>
            <a:r>
              <a:rPr lang="en-U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бесполног</a:t>
            </a:r>
            <a:r>
              <a:rPr lang="en-U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размножавања</a:t>
            </a:r>
            <a:endParaRPr lang="en-US" altLang="en-US" sz="2800" b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950" y="1935163"/>
            <a:ext cx="8578850" cy="4389437"/>
          </a:xfrm>
        </p:spPr>
        <p:txBody>
          <a:bodyPr>
            <a:normAutofit/>
          </a:bodyPr>
          <a:lstStyle/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Биљке потомци су </a:t>
            </a:r>
            <a:r>
              <a:rPr lang="x-non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исте између себе и са биљкама  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од чијих делова су настале.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 Биљке потомци су добро прилагођн</a:t>
            </a:r>
            <a:r>
              <a:rPr lang="sr-Cyrl-RS" sz="20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 станишту,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пошто је и биљка од чијих делова су настал</a:t>
            </a:r>
            <a:r>
              <a:rPr lang="sr-Cyrl-RS" sz="2000" dirty="0" err="1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 била добро прилагођна.</a:t>
            </a:r>
          </a:p>
          <a:p>
            <a:pPr marL="0" indent="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средини која је дуго непромењена</a:t>
            </a:r>
            <a:r>
              <a:rPr lang="x-none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x-none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селективну предност има бесполно</a:t>
            </a:r>
            <a:r>
              <a:rPr lang="sr-Cyrl-R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размножавање (спорама </a:t>
            </a:r>
            <a:r>
              <a:rPr lang="x-none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вегетативно</a:t>
            </a:r>
            <a:r>
              <a:rPr lang="sr-Cyrl-R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, пошто настаје </a:t>
            </a:r>
            <a:r>
              <a:rPr lang="sr-Cyrl-RS" sz="2000" dirty="0">
                <a:latin typeface="Arial" panose="020B0604020202020204" pitchFamily="34" charset="0"/>
                <a:cs typeface="Arial" panose="020B0604020202020204" pitchFamily="34" charset="0"/>
              </a:rPr>
              <a:t>под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једнако добро прилагођено потомство.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endParaRPr lang="en-US" sz="2000" dirty="0"/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95288" y="692150"/>
            <a:ext cx="8435975" cy="795338"/>
          </a:xfrm>
        </p:spPr>
        <p:txBody>
          <a:bodyPr/>
          <a:lstStyle/>
          <a:p>
            <a:pPr algn="ctr" eaLnBrk="1" hangingPunct="1"/>
            <a:r>
              <a:rPr lang="en-US" altLang="en-US" sz="2800" b="1">
                <a:solidFill>
                  <a:schemeClr val="tx1"/>
                </a:solidFill>
                <a:latin typeface="Arial" charset="0"/>
                <a:cs typeface="Arial" charset="0"/>
              </a:rPr>
              <a:t>Мана бесполног размножавања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935163"/>
            <a:ext cx="8569325" cy="4389437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dirty="0"/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Највећа мана је </a:t>
            </a:r>
            <a:r>
              <a:rPr lang="x-none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фиксираност генетичког диверзитета</a:t>
            </a: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, односно то што су настале биљке генетички идентичне  са  родитељима.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Не постоји генетичка разноврсност биљака.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Ако се промене  услови средине, биљке неће бити прилагођене условима,</a:t>
            </a: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  па уколико су све исте, могу све и да угину.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en-US" altLang="en-US" sz="6600" b="1" dirty="0" err="1">
                <a:latin typeface="Arial" charset="0"/>
                <a:cs typeface="Arial" charset="0"/>
              </a:rPr>
              <a:t>Полно</a:t>
            </a:r>
            <a:r>
              <a:rPr lang="en-US" altLang="en-US" sz="6600" b="1" dirty="0">
                <a:latin typeface="Arial" charset="0"/>
                <a:cs typeface="Arial" charset="0"/>
              </a:rPr>
              <a:t> </a:t>
            </a:r>
            <a:r>
              <a:rPr lang="en-US" altLang="en-US" sz="6600" b="1" dirty="0" err="1">
                <a:latin typeface="Arial" charset="0"/>
                <a:cs typeface="Arial" charset="0"/>
              </a:rPr>
              <a:t>размножавање</a:t>
            </a:r>
            <a:r>
              <a:rPr lang="en-US" altLang="en-US" sz="6600" b="1" dirty="0">
                <a:latin typeface="Arial" charset="0"/>
                <a:cs typeface="Arial" charset="0"/>
              </a:rPr>
              <a:t> </a:t>
            </a:r>
            <a:r>
              <a:rPr lang="en-US" altLang="en-US" sz="6600" b="1" dirty="0" err="1">
                <a:latin typeface="Arial" charset="0"/>
                <a:cs typeface="Arial" charset="0"/>
              </a:rPr>
              <a:t>биљака</a:t>
            </a:r>
            <a:endParaRPr lang="en-US" altLang="en-US" sz="6600" dirty="0">
              <a:latin typeface="Arial" charset="0"/>
              <a:cs typeface="Arial" charset="0"/>
            </a:endParaRPr>
          </a:p>
        </p:txBody>
      </p:sp>
      <p:sp>
        <p:nvSpPr>
          <p:cNvPr id="26627" name="AutoShape 8" descr="Vegetativno razmnožavanje listom&#10;Afrička ljubičica Sanseverija&#10; "/>
          <p:cNvSpPr>
            <a:spLocks noChangeAspect="1" noChangeArrowheads="1"/>
          </p:cNvSpPr>
          <p:nvPr/>
        </p:nvSpPr>
        <p:spPr bwMode="auto">
          <a:xfrm>
            <a:off x="144463" y="-700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Constantia" pitchFamily="18" charset="0"/>
            </a:endParaRPr>
          </a:p>
        </p:txBody>
      </p:sp>
      <p:sp>
        <p:nvSpPr>
          <p:cNvPr id="26628" name="AutoShape 9" descr="Vegetativno razmnožavanje korenom&#10;Ren, šljiva, ribizla, kupina, smokva&#10; "/>
          <p:cNvSpPr>
            <a:spLocks noChangeAspect="1" noChangeArrowheads="1"/>
          </p:cNvSpPr>
          <p:nvPr/>
        </p:nvSpPr>
        <p:spPr bwMode="auto">
          <a:xfrm>
            <a:off x="338138" y="-700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Constantia" pitchFamily="18" charset="0"/>
            </a:endParaRPr>
          </a:p>
        </p:txBody>
      </p:sp>
      <p:sp>
        <p:nvSpPr>
          <p:cNvPr id="26629" name="AutoShape 10" descr="1. Podzemni organ kojim se razmnožava krompir.&#10;1&#10;1&#10;2&#10;3&#10;4&#10;5&#10;6&#10;7&#10;8&#10;9&#10;K R T O L A&#10;2. Podzemni organ kojim se razmnožava lala...."/>
          <p:cNvSpPr>
            <a:spLocks noChangeAspect="1" noChangeArrowheads="1"/>
          </p:cNvSpPr>
          <p:nvPr/>
        </p:nvSpPr>
        <p:spPr bwMode="auto">
          <a:xfrm>
            <a:off x="531813" y="-700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Constantia" pitchFamily="18" charset="0"/>
            </a:endParaRPr>
          </a:p>
        </p:txBody>
      </p:sp>
      <p:sp>
        <p:nvSpPr>
          <p:cNvPr id="26630" name="AutoShape 11" descr="Kalemljenje&#10;• Grančica sa pupoljcima jedne biljke (kalem) se&#10;nakalemi (pričvrsti) za drugu biljku.&#10;• Reznica se pričvrsti ..."/>
          <p:cNvSpPr>
            <a:spLocks noChangeAspect="1" noChangeArrowheads="1"/>
          </p:cNvSpPr>
          <p:nvPr/>
        </p:nvSpPr>
        <p:spPr bwMode="auto">
          <a:xfrm>
            <a:off x="725488" y="-700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Constantia" pitchFamily="18" charset="0"/>
            </a:endParaRPr>
          </a:p>
        </p:txBody>
      </p:sp>
      <p:sp>
        <p:nvSpPr>
          <p:cNvPr id="26631" name="AutoShape 12" descr="DOMAĆIRAD&#10;• U nekoliko rečenica objasniti značaj&#10;kalemljenja za čoveka.&#10; "/>
          <p:cNvSpPr>
            <a:spLocks noChangeAspect="1" noChangeArrowheads="1"/>
          </p:cNvSpPr>
          <p:nvPr/>
        </p:nvSpPr>
        <p:spPr bwMode="auto">
          <a:xfrm>
            <a:off x="919163" y="-700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Constantia" pitchFamily="18" charset="0"/>
            </a:endParaRPr>
          </a:p>
        </p:txBody>
      </p:sp>
      <p:sp>
        <p:nvSpPr>
          <p:cNvPr id="26632" name="AutoShape 13"/>
          <p:cNvSpPr>
            <a:spLocks noChangeAspect="1" noChangeArrowheads="1"/>
          </p:cNvSpPr>
          <p:nvPr/>
        </p:nvSpPr>
        <p:spPr bwMode="auto">
          <a:xfrm>
            <a:off x="144463" y="-1825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Constantia" pitchFamily="18" charset="0"/>
            </a:endParaRPr>
          </a:p>
        </p:txBody>
      </p:sp>
      <p:pic>
        <p:nvPicPr>
          <p:cNvPr id="26633" name="DefaultOcx"/>
          <p:cNvPicPr preferRelativeResize="0">
            <a:picLocks noChangeArrowheads="1" noChangeShapeType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2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Полно</a:t>
            </a:r>
            <a:r>
              <a:rPr lang="en-US" altLang="en-US" sz="32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размножавање</a:t>
            </a:r>
            <a:endParaRPr lang="en-US" altLang="en-US" sz="3200" b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88" y="2205038"/>
            <a:ext cx="8785225" cy="3887787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Нове јединке настају полним процесом.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Неопходне су две јединке које стварају </a:t>
            </a:r>
            <a:r>
              <a:rPr lang="x-none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два типа гамета.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Спајањем гамета настаје </a:t>
            </a:r>
            <a:r>
              <a:rPr lang="x-none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зиго</a:t>
            </a:r>
            <a:r>
              <a:rPr lang="x-none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 из кога ће се развити нова јединка.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Организам који ствара гамете је </a:t>
            </a:r>
            <a:r>
              <a:rPr lang="x-none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гаметофит</a:t>
            </a: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процес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x-none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гаметогенез</a:t>
            </a:r>
            <a:r>
              <a:rPr lang="sr-Cyrl-R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е, која се одвија у гаметангијама</a:t>
            </a: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r-Cyrl-R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sr-Cyrl-RS" sz="24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Гамети су увек хаплоидни</a:t>
            </a:r>
            <a:r>
              <a:rPr lang="sr-Cyrl-R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x-none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x-none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0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Полно</a:t>
            </a:r>
            <a:r>
              <a:rPr lang="en-US" altLang="en-US" sz="40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40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размножавање</a:t>
            </a:r>
            <a:r>
              <a:rPr lang="en-US" altLang="en-US" sz="4000" b="1" dirty="0">
                <a:solidFill>
                  <a:schemeClr val="tx1"/>
                </a:solidFill>
                <a:latin typeface="Arial" charset="0"/>
                <a:cs typeface="Arial" charset="0"/>
              </a:rPr>
              <a:t>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213"/>
            <a:ext cx="3733800" cy="4624387"/>
          </a:xfrm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sr-Cyrl-RS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перматозоиди настају у </a:t>
            </a:r>
            <a:r>
              <a:rPr lang="x-non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антеридијама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Јајне ћелије настају у </a:t>
            </a:r>
            <a:r>
              <a:rPr lang="x-non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оогонијама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 код алги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 или у вишећелијски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архегонијама 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код кормофита.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Оплођење је најчешће у оогонији или архегонији,  а ређе је ван ње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у води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02325" y="3824288"/>
            <a:ext cx="650875" cy="13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902325" y="4800600"/>
            <a:ext cx="422275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902325" y="3124200"/>
            <a:ext cx="211138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8679" name="Picture 2" descr="Image result for antheridia and archegonia image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1963738"/>
            <a:ext cx="295275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8382000" cy="677862"/>
          </a:xfrm>
        </p:spPr>
        <p:txBody>
          <a:bodyPr/>
          <a:lstStyle/>
          <a:p>
            <a:pPr algn="ctr" eaLnBrk="1" hangingPunct="1"/>
            <a:r>
              <a:rPr lang="en-US" altLang="en-US" sz="2800" b="1">
                <a:solidFill>
                  <a:schemeClr val="tx1"/>
                </a:solidFill>
                <a:latin typeface="Arial" charset="0"/>
                <a:cs typeface="Arial" charset="0"/>
              </a:rPr>
              <a:t>Изоспорне и хетероспорне биљке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31750" y="1052513"/>
            <a:ext cx="9112250" cy="56896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Гаметофити</a:t>
            </a:r>
            <a:r>
              <a:rPr lang="en-US" alt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изоспорних</a:t>
            </a:r>
            <a:r>
              <a:rPr lang="en-US" alt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биљака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су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обично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двополни</a:t>
            </a:r>
            <a:r>
              <a:rPr lang="sr-Latn-RS" altLang="en-US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altLang="en-US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(хермафродитни),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стварају</a:t>
            </a:r>
            <a:r>
              <a:rPr lang="en-US" alt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alt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en-US" alt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мушке</a:t>
            </a:r>
            <a:r>
              <a:rPr lang="en-US" alt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alt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женске</a:t>
            </a:r>
            <a:r>
              <a:rPr lang="en-US" alt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гамете</a:t>
            </a:r>
            <a:r>
              <a:rPr lang="en-US" alt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en-US" alt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en-US" alt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en-US" alt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Гаметофити</a:t>
            </a:r>
            <a:r>
              <a:rPr lang="en-US" alt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хетероспорних</a:t>
            </a:r>
            <a:r>
              <a:rPr lang="en-US" alt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биљака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су </a:t>
            </a:r>
            <a:r>
              <a:rPr lang="sr-Cyrl-RS" altLang="en-US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једнополни  (одвојених су полова)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И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з </a:t>
            </a:r>
            <a:r>
              <a:rPr lang="en-US" altLang="en-US" sz="2400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микроспора</a:t>
            </a:r>
            <a:r>
              <a:rPr lang="en-US" alt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развијају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гаметофите који стварају </a:t>
            </a:r>
            <a:r>
              <a:rPr lang="en-US" altLang="en-US" sz="2400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гамете</a:t>
            </a:r>
            <a:r>
              <a:rPr lang="en-US" altLang="en-US" sz="2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мушког</a:t>
            </a:r>
            <a:r>
              <a:rPr lang="en-US" altLang="en-US" sz="2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пола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а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из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sr-Cyrl-RS" alt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егапора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развијају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гаметофите који стварају 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гамете</a:t>
            </a:r>
            <a:r>
              <a:rPr lang="en-US" alt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женског</a:t>
            </a:r>
            <a:r>
              <a:rPr lang="en-US" alt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пола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en-US" altLang="en-US" dirty="0"/>
          </a:p>
          <a:p>
            <a:pPr eaLnBrk="1" hangingPunct="1">
              <a:defRPr/>
            </a:pPr>
            <a:endParaRPr lang="en-US" altLang="en-US" dirty="0"/>
          </a:p>
          <a:p>
            <a:pPr eaLnBrk="1" hangingPunct="1">
              <a:defRPr/>
            </a:pPr>
            <a:endParaRPr lang="en-US" altLang="en-US" dirty="0"/>
          </a:p>
        </p:txBody>
      </p:sp>
      <p:pic>
        <p:nvPicPr>
          <p:cNvPr id="29700" name="Picture 5" descr="Image result for antheridia and archegonia image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699792" y="1952625"/>
            <a:ext cx="31019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7" descr="Image result for antheridia and archegonia images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b="7878"/>
          <a:stretch>
            <a:fillRect/>
          </a:stretch>
        </p:blipFill>
        <p:spPr bwMode="auto">
          <a:xfrm>
            <a:off x="2843808" y="5265737"/>
            <a:ext cx="2636837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304800" y="300038"/>
            <a:ext cx="8229600" cy="747712"/>
          </a:xfrm>
        </p:spPr>
        <p:txBody>
          <a:bodyPr/>
          <a:lstStyle/>
          <a:p>
            <a:pPr eaLnBrk="1" hangingPunct="1"/>
            <a:r>
              <a:rPr lang="en-US" altLang="en-US" sz="2800" b="1">
                <a:solidFill>
                  <a:schemeClr val="tx1"/>
                </a:solidFill>
                <a:latin typeface="Arial" charset="0"/>
                <a:cs typeface="Arial" charset="0"/>
              </a:rPr>
              <a:t>Типови гамета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152400" y="1400175"/>
            <a:ext cx="8667750" cy="5457825"/>
          </a:xfrm>
        </p:spPr>
        <p:txBody>
          <a:bodyPr/>
          <a:lstStyle/>
          <a:p>
            <a:pPr eaLnBrk="1" hangingPunct="1">
              <a:buFontTx/>
              <a:buChar char="-"/>
              <a:defRPr/>
            </a:pPr>
            <a:r>
              <a:rPr lang="en-US" altLang="en-US" sz="1800" u="sng" dirty="0" err="1">
                <a:solidFill>
                  <a:srgbClr val="FF0000"/>
                </a:solidFill>
                <a:latin typeface="Arial" charset="0"/>
                <a:cs typeface="Arial" charset="0"/>
              </a:rPr>
              <a:t>изогамети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>
                <a:latin typeface="Arial" charset="0"/>
                <a:cs typeface="Arial" charset="0"/>
              </a:rPr>
              <a:t>–</a:t>
            </a:r>
            <a:r>
              <a:rPr lang="en-US" altLang="en-US" sz="1800" dirty="0" err="1">
                <a:latin typeface="Arial" charset="0"/>
                <a:cs typeface="Arial" charset="0"/>
              </a:rPr>
              <a:t>исти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sr-Cyrl-RS" altLang="en-US" sz="1800" dirty="0">
                <a:latin typeface="Arial" charset="0"/>
                <a:cs typeface="Arial" charset="0"/>
              </a:rPr>
              <a:t>су </a:t>
            </a:r>
            <a:r>
              <a:rPr lang="en-US" altLang="en-US" sz="1800" dirty="0" err="1">
                <a:latin typeface="Arial" charset="0"/>
                <a:cs typeface="Arial" charset="0"/>
              </a:rPr>
              <a:t>по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облику</a:t>
            </a:r>
            <a:r>
              <a:rPr lang="en-US" altLang="en-US" sz="1800" dirty="0">
                <a:latin typeface="Arial" charset="0"/>
                <a:cs typeface="Arial" charset="0"/>
              </a:rPr>
              <a:t> и </a:t>
            </a:r>
            <a:r>
              <a:rPr lang="en-US" altLang="en-US" sz="1800" dirty="0" err="1">
                <a:latin typeface="Arial" charset="0"/>
                <a:cs typeface="Arial" charset="0"/>
              </a:rPr>
              <a:t>величини</a:t>
            </a:r>
            <a:r>
              <a:rPr lang="sr-Cyrl-RS" altLang="en-US" sz="1800" dirty="0">
                <a:latin typeface="Arial" charset="0"/>
                <a:cs typeface="Arial" charset="0"/>
              </a:rPr>
              <a:t> и оба су покретна. Физиолошки су различити и означавају се као </a:t>
            </a:r>
            <a:r>
              <a:rPr lang="en-US" altLang="en-US" sz="1800" dirty="0">
                <a:latin typeface="Arial" charset="0"/>
                <a:cs typeface="Arial" charset="0"/>
              </a:rPr>
              <a:t>+ </a:t>
            </a:r>
            <a:r>
              <a:rPr lang="sr-Cyrl-RS" altLang="en-US" sz="1800" dirty="0">
                <a:latin typeface="Arial" charset="0"/>
                <a:cs typeface="Arial" charset="0"/>
              </a:rPr>
              <a:t>(мушки) и </a:t>
            </a:r>
            <a:r>
              <a:rPr lang="en-US" altLang="en-US" sz="1800" dirty="0">
                <a:latin typeface="Arial" charset="0"/>
                <a:cs typeface="Arial" charset="0"/>
              </a:rPr>
              <a:t>  -</a:t>
            </a:r>
            <a:r>
              <a:rPr lang="sr-Cyrl-RS" altLang="en-US" sz="1800" dirty="0">
                <a:latin typeface="Arial" charset="0"/>
                <a:cs typeface="Arial" charset="0"/>
              </a:rPr>
              <a:t>  (женски)</a:t>
            </a:r>
            <a:endParaRPr lang="en-US" altLang="en-US" sz="1800" dirty="0">
              <a:latin typeface="Arial" charset="0"/>
              <a:cs typeface="Arial" charset="0"/>
            </a:endParaRPr>
          </a:p>
          <a:p>
            <a:pPr eaLnBrk="1" hangingPunct="1">
              <a:buFontTx/>
              <a:buChar char="-"/>
              <a:defRPr/>
            </a:pPr>
            <a:endParaRPr lang="en-US" altLang="en-US" sz="1800" dirty="0">
              <a:latin typeface="Arial" charset="0"/>
              <a:cs typeface="Arial" charset="0"/>
            </a:endParaRPr>
          </a:p>
          <a:p>
            <a:pPr eaLnBrk="1" hangingPunct="1">
              <a:buFontTx/>
              <a:buChar char="-"/>
              <a:defRPr/>
            </a:pPr>
            <a:r>
              <a:rPr lang="sr-Cyrl-RS" altLang="en-US" sz="1800" u="sng" dirty="0">
                <a:solidFill>
                  <a:srgbClr val="FF0000"/>
                </a:solidFill>
                <a:latin typeface="Arial" charset="0"/>
                <a:cs typeface="Arial" charset="0"/>
              </a:rPr>
              <a:t>х</a:t>
            </a:r>
            <a:r>
              <a:rPr lang="en-US" altLang="en-US" sz="1800" u="sng" dirty="0" err="1">
                <a:solidFill>
                  <a:srgbClr val="FF0000"/>
                </a:solidFill>
                <a:latin typeface="Arial" charset="0"/>
                <a:cs typeface="Arial" charset="0"/>
              </a:rPr>
              <a:t>етерогамети</a:t>
            </a:r>
            <a:r>
              <a:rPr lang="sr-Cyrl-RS" altLang="en-US" sz="1800" u="sng" dirty="0">
                <a:solidFill>
                  <a:srgbClr val="FF0000"/>
                </a:solidFill>
                <a:latin typeface="Arial" charset="0"/>
                <a:cs typeface="Arial" charset="0"/>
              </a:rPr>
              <a:t> (анизогамети) </a:t>
            </a:r>
            <a:r>
              <a:rPr lang="en-US" altLang="en-US" sz="1800" dirty="0">
                <a:latin typeface="Arial" charset="0"/>
                <a:cs typeface="Arial" charset="0"/>
              </a:rPr>
              <a:t>–</a:t>
            </a:r>
            <a:r>
              <a:rPr lang="sr-Cyrl-RS" altLang="en-US" sz="1800" dirty="0">
                <a:latin typeface="Arial" charset="0"/>
                <a:cs typeface="Arial" charset="0"/>
              </a:rPr>
              <a:t> морфолошки су различити по облику и величини и оба су покретна.  </a:t>
            </a:r>
            <a:r>
              <a:rPr lang="sr-Cyrl-RS" altLang="en-US" sz="1800" dirty="0" err="1">
                <a:latin typeface="Arial" charset="0"/>
                <a:cs typeface="Arial" charset="0"/>
              </a:rPr>
              <a:t>К</a:t>
            </a:r>
            <a:r>
              <a:rPr lang="en-US" altLang="en-US" sz="1800" dirty="0" err="1">
                <a:latin typeface="Arial" charset="0"/>
                <a:cs typeface="Arial" charset="0"/>
              </a:rPr>
              <a:t>рупнији</a:t>
            </a:r>
            <a:r>
              <a:rPr lang="sr-Cyrl-RS" altLang="en-US" sz="1800" dirty="0">
                <a:latin typeface="Arial" charset="0"/>
                <a:cs typeface="Arial" charset="0"/>
              </a:rPr>
              <a:t>, </a:t>
            </a:r>
            <a:r>
              <a:rPr lang="en-US" altLang="en-US" sz="1800" dirty="0" err="1">
                <a:latin typeface="Arial" charset="0"/>
                <a:cs typeface="Arial" charset="0"/>
              </a:rPr>
              <a:t>мање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покретан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је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женски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гамет</a:t>
            </a:r>
            <a:r>
              <a:rPr lang="sr-Cyrl-RS" altLang="en-US" sz="1800" dirty="0">
                <a:latin typeface="Arial" charset="0"/>
                <a:cs typeface="Arial" charset="0"/>
              </a:rPr>
              <a:t> (макрогамет), 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sr-Cyrl-RS" altLang="en-US" sz="1800" dirty="0">
                <a:latin typeface="Arial" charset="0"/>
                <a:cs typeface="Arial" charset="0"/>
              </a:rPr>
              <a:t>а </a:t>
            </a:r>
            <a:r>
              <a:rPr lang="en-US" altLang="en-US" sz="1800" dirty="0" err="1">
                <a:latin typeface="Arial" charset="0"/>
                <a:cs typeface="Arial" charset="0"/>
              </a:rPr>
              <a:t>ситнији</a:t>
            </a:r>
            <a:r>
              <a:rPr lang="sr-Cyrl-RS" altLang="en-US" sz="1800" dirty="0">
                <a:latin typeface="Arial" charset="0"/>
                <a:cs typeface="Arial" charset="0"/>
              </a:rPr>
              <a:t>,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више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покретан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је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мушки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гамет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sr-Cyrl-RS" altLang="en-US" sz="1800" dirty="0">
                <a:latin typeface="Arial" charset="0"/>
                <a:cs typeface="Arial" charset="0"/>
              </a:rPr>
              <a:t>(микрогамет)</a:t>
            </a:r>
            <a:endParaRPr lang="en-US" altLang="en-US" sz="1800" dirty="0">
              <a:latin typeface="Arial" charset="0"/>
              <a:cs typeface="Arial" charset="0"/>
            </a:endParaRPr>
          </a:p>
          <a:p>
            <a:pPr eaLnBrk="1" hangingPunct="1">
              <a:buFontTx/>
              <a:buChar char="-"/>
              <a:defRPr/>
            </a:pPr>
            <a:endParaRPr lang="en-US" altLang="en-US" sz="1800" dirty="0">
              <a:latin typeface="Arial" charset="0"/>
              <a:cs typeface="Arial" charset="0"/>
            </a:endParaRPr>
          </a:p>
          <a:p>
            <a:pPr eaLnBrk="1" hangingPunct="1">
              <a:buFontTx/>
              <a:buChar char="-"/>
              <a:defRPr/>
            </a:pPr>
            <a:r>
              <a:rPr lang="en-US" altLang="en-US" sz="1800" u="sng" dirty="0" err="1">
                <a:solidFill>
                  <a:srgbClr val="FF0000"/>
                </a:solidFill>
                <a:latin typeface="Arial" charset="0"/>
                <a:cs typeface="Arial" charset="0"/>
              </a:rPr>
              <a:t>оогамети</a:t>
            </a:r>
            <a:r>
              <a:rPr lang="en-US" altLang="en-US" sz="1800" dirty="0">
                <a:latin typeface="Arial" charset="0"/>
                <a:cs typeface="Arial" charset="0"/>
              </a:rPr>
              <a:t> –</a:t>
            </a:r>
            <a:r>
              <a:rPr lang="sr-Cyrl-RS" altLang="en-US" sz="1800" dirty="0">
                <a:latin typeface="Arial" charset="0"/>
                <a:cs typeface="Arial" charset="0"/>
              </a:rPr>
              <a:t> морфолошки и по покретљивости су различити. К</a:t>
            </a:r>
            <a:r>
              <a:rPr lang="en-US" altLang="en-US" sz="1800" dirty="0" err="1">
                <a:latin typeface="Arial" charset="0"/>
                <a:cs typeface="Arial" charset="0"/>
              </a:rPr>
              <a:t>рупнији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гамет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је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непокретан</a:t>
            </a:r>
            <a:r>
              <a:rPr lang="en-US" altLang="en-US" sz="1800" dirty="0">
                <a:latin typeface="Arial" charset="0"/>
                <a:cs typeface="Arial" charset="0"/>
              </a:rPr>
              <a:t> (</a:t>
            </a:r>
            <a:r>
              <a:rPr lang="en-US" altLang="en-US" sz="1800" dirty="0" err="1">
                <a:latin typeface="Arial" charset="0"/>
                <a:cs typeface="Arial" charset="0"/>
              </a:rPr>
              <a:t>женски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гамет</a:t>
            </a:r>
            <a:r>
              <a:rPr lang="en-US" altLang="en-US" sz="1800" dirty="0">
                <a:latin typeface="Arial" charset="0"/>
                <a:cs typeface="Arial" charset="0"/>
              </a:rPr>
              <a:t>), </a:t>
            </a:r>
            <a:r>
              <a:rPr lang="en-US" altLang="en-US" sz="1800" dirty="0" err="1">
                <a:latin typeface="Arial" charset="0"/>
                <a:cs typeface="Arial" charset="0"/>
              </a:rPr>
              <a:t>ситнији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је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покретан</a:t>
            </a:r>
            <a:r>
              <a:rPr lang="en-US" altLang="en-US" sz="1800" dirty="0">
                <a:latin typeface="Arial" charset="0"/>
                <a:cs typeface="Arial" charset="0"/>
              </a:rPr>
              <a:t> (</a:t>
            </a:r>
            <a:r>
              <a:rPr lang="en-US" altLang="en-US" sz="1800" dirty="0" err="1">
                <a:latin typeface="Arial" charset="0"/>
                <a:cs typeface="Arial" charset="0"/>
              </a:rPr>
              <a:t>мушки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гамет</a:t>
            </a:r>
            <a:r>
              <a:rPr lang="en-US" altLang="en-US" sz="1800" dirty="0">
                <a:latin typeface="Arial" charset="0"/>
                <a:cs typeface="Arial" charset="0"/>
              </a:rPr>
              <a:t>). </a:t>
            </a:r>
            <a:r>
              <a:rPr lang="en-US" altLang="en-US" sz="1800" dirty="0" err="1">
                <a:latin typeface="Arial" charset="0"/>
                <a:cs typeface="Arial" charset="0"/>
              </a:rPr>
              <a:t>Код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виших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биљака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настају</a:t>
            </a:r>
            <a:r>
              <a:rPr lang="en-US" altLang="en-US" sz="1800" dirty="0">
                <a:latin typeface="Arial" charset="0"/>
                <a:cs typeface="Arial" charset="0"/>
              </a:rPr>
              <a:t> у </a:t>
            </a:r>
            <a:r>
              <a:rPr lang="en-US" altLang="en-US" sz="1800" b="1" dirty="0" err="1">
                <a:solidFill>
                  <a:srgbClr val="C00000"/>
                </a:solidFill>
                <a:latin typeface="Arial" charset="0"/>
                <a:cs typeface="Arial" charset="0"/>
              </a:rPr>
              <a:t>архегонијама</a:t>
            </a:r>
            <a:r>
              <a:rPr lang="en-US" altLang="en-US" sz="1800" dirty="0">
                <a:solidFill>
                  <a:srgbClr val="C0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>
                <a:latin typeface="Arial" charset="0"/>
                <a:cs typeface="Arial" charset="0"/>
              </a:rPr>
              <a:t>(</a:t>
            </a:r>
            <a:r>
              <a:rPr lang="en-US" altLang="en-US" sz="1800" dirty="0" err="1">
                <a:latin typeface="Arial" charset="0"/>
                <a:cs typeface="Arial" charset="0"/>
              </a:rPr>
              <a:t>женски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гамети</a:t>
            </a:r>
            <a:r>
              <a:rPr lang="en-US" altLang="en-US" sz="1800" dirty="0">
                <a:latin typeface="Arial" charset="0"/>
                <a:cs typeface="Arial" charset="0"/>
              </a:rPr>
              <a:t>) и </a:t>
            </a:r>
            <a:r>
              <a:rPr lang="en-US" altLang="en-US" sz="1800" b="1" dirty="0" err="1">
                <a:solidFill>
                  <a:srgbClr val="C00000"/>
                </a:solidFill>
                <a:latin typeface="Arial" charset="0"/>
                <a:cs typeface="Arial" charset="0"/>
              </a:rPr>
              <a:t>антеридијама</a:t>
            </a:r>
            <a:r>
              <a:rPr lang="en-US" altLang="en-US" sz="1800" b="1" dirty="0">
                <a:solidFill>
                  <a:srgbClr val="C00000"/>
                </a:solidFill>
                <a:latin typeface="Arial" charset="0"/>
                <a:cs typeface="Arial" charset="0"/>
              </a:rPr>
              <a:t>  </a:t>
            </a:r>
            <a:r>
              <a:rPr lang="en-US" altLang="en-US" sz="1800" dirty="0">
                <a:latin typeface="Arial" charset="0"/>
                <a:cs typeface="Arial" charset="0"/>
              </a:rPr>
              <a:t>(</a:t>
            </a:r>
            <a:r>
              <a:rPr lang="en-US" altLang="en-US" sz="1800" dirty="0" err="1">
                <a:latin typeface="Arial" charset="0"/>
                <a:cs typeface="Arial" charset="0"/>
              </a:rPr>
              <a:t>мушки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гамети</a:t>
            </a:r>
            <a:r>
              <a:rPr lang="en-US" altLang="en-US" sz="1800" dirty="0">
                <a:latin typeface="Arial" charset="0"/>
                <a:cs typeface="Arial" charset="0"/>
              </a:rPr>
              <a:t>). </a:t>
            </a:r>
            <a:r>
              <a:rPr lang="en-US" altLang="en-US" sz="1800" dirty="0" err="1">
                <a:latin typeface="Arial" charset="0"/>
                <a:cs typeface="Arial" charset="0"/>
              </a:rPr>
              <a:t>Мушки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гамет-сперматозоид</a:t>
            </a:r>
            <a:r>
              <a:rPr lang="en-US" altLang="en-US" sz="1800" dirty="0">
                <a:latin typeface="Arial" charset="0"/>
                <a:cs typeface="Arial" charset="0"/>
              </a:rPr>
              <a:t>, </a:t>
            </a:r>
            <a:r>
              <a:rPr lang="en-US" altLang="en-US" sz="1800" dirty="0" err="1">
                <a:latin typeface="Arial" charset="0"/>
                <a:cs typeface="Arial" charset="0"/>
              </a:rPr>
              <a:t>женски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гамет-јајна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ћелија</a:t>
            </a:r>
            <a:r>
              <a:rPr lang="en-US" altLang="en-US" sz="1800" dirty="0">
                <a:latin typeface="Arial" charset="0"/>
                <a:cs typeface="Arial" charset="0"/>
              </a:rPr>
              <a:t>.</a:t>
            </a:r>
            <a:endParaRPr lang="sr-Cyrl-RS" altLang="en-US" sz="1800" dirty="0">
              <a:latin typeface="Arial" charset="0"/>
              <a:cs typeface="Arial" charset="0"/>
            </a:endParaRPr>
          </a:p>
          <a:p>
            <a:pPr eaLnBrk="1" hangingPunct="1">
              <a:buFontTx/>
              <a:buChar char="-"/>
              <a:defRPr/>
            </a:pPr>
            <a:endParaRPr lang="sr-Cyrl-RS" altLang="en-US" sz="1800" dirty="0">
              <a:latin typeface="Arial" charset="0"/>
              <a:cs typeface="Arial" charset="0"/>
            </a:endParaRPr>
          </a:p>
          <a:p>
            <a:pPr eaLnBrk="1" hangingPunct="1">
              <a:buFontTx/>
              <a:buChar char="-"/>
              <a:defRPr/>
            </a:pPr>
            <a:r>
              <a:rPr lang="sr-Cyrl-RS" altLang="en-US" sz="1800" u="sng" dirty="0">
                <a:solidFill>
                  <a:srgbClr val="0070C0"/>
                </a:solidFill>
                <a:latin typeface="Arial" charset="0"/>
                <a:cs typeface="Arial" charset="0"/>
              </a:rPr>
              <a:t>Последња етапа у еволуцији гамета одликује се непокретљивошћу оба гамета </a:t>
            </a:r>
            <a:r>
              <a:rPr lang="sr-Cyrl-RS" altLang="en-US" sz="1800" u="sng" dirty="0">
                <a:solidFill>
                  <a:srgbClr val="C00000"/>
                </a:solidFill>
                <a:latin typeface="Arial" charset="0"/>
                <a:cs typeface="Arial" charset="0"/>
              </a:rPr>
              <a:t>(и мушки гамет је непокретан).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en-US" altLang="en-US" sz="1800" dirty="0">
              <a:latin typeface="Arial" charset="0"/>
              <a:cs typeface="Arial" charset="0"/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sr-Cyrl-R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  У односу на карактеристике гамета, </a:t>
            </a:r>
            <a:r>
              <a:rPr lang="sr-Cyrl-RS" altLang="en-US" sz="1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биљке имају следеће полне процесе</a:t>
            </a:r>
            <a:r>
              <a:rPr lang="sr-Cyrl-R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sr-Cyrl-RS" altLang="en-US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изогамија, хетерогамија, оогамија.</a:t>
            </a:r>
            <a:endParaRPr lang="en-US" altLang="en-US" sz="1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4" name="AutoShape 2" descr="Image result for антеридије и архегоније биљака слика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Constantia" pitchFamily="18" charset="0"/>
            </a:endParaRPr>
          </a:p>
        </p:txBody>
      </p:sp>
      <p:sp>
        <p:nvSpPr>
          <p:cNvPr id="30725" name="AutoShape 4" descr="Image result for антеридије и архегоније биљака слика"/>
          <p:cNvSpPr>
            <a:spLocks noChangeAspect="1" noChangeArrowheads="1"/>
          </p:cNvSpPr>
          <p:nvPr/>
        </p:nvSpPr>
        <p:spPr bwMode="auto">
          <a:xfrm>
            <a:off x="152400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Constantia" pitchFamily="18" charset="0"/>
            </a:endParaRP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395288" y="476250"/>
            <a:ext cx="8229600" cy="639763"/>
          </a:xfrm>
        </p:spPr>
        <p:txBody>
          <a:bodyPr/>
          <a:lstStyle/>
          <a:p>
            <a:pPr eaLnBrk="1" hangingPunct="1"/>
            <a:r>
              <a:rPr lang="en-US" altLang="en-US" sz="2800" b="1">
                <a:solidFill>
                  <a:schemeClr val="tx1"/>
                </a:solidFill>
                <a:latin typeface="Arial" charset="0"/>
                <a:cs typeface="Arial" charset="0"/>
              </a:rPr>
              <a:t>Типови полних процеса код алги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88" y="1341438"/>
            <a:ext cx="8785225" cy="5256212"/>
          </a:xfrm>
        </p:spPr>
        <p:txBody>
          <a:bodyPr>
            <a:noAutofit/>
          </a:bodyPr>
          <a:lstStyle/>
          <a:p>
            <a:pPr algn="just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sr-Cyrl-RS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Изогамија</a:t>
            </a:r>
            <a:r>
              <a:rPr lang="sr-Cyrl-R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sr-Cyrl-RS" sz="1600" dirty="0">
                <a:latin typeface="Arial" panose="020B0604020202020204" pitchFamily="34" charset="0"/>
                <a:cs typeface="Arial" panose="020B0604020202020204" pitchFamily="34" charset="0"/>
              </a:rPr>
              <a:t>спајају се садржаји два гамета која су једнака по облику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r-Cyrl-RS" sz="1600" dirty="0">
                <a:latin typeface="Arial" panose="020B0604020202020204" pitchFamily="34" charset="0"/>
                <a:cs typeface="Arial" panose="020B0604020202020204" pitchFamily="34" charset="0"/>
              </a:rPr>
              <a:t> величини и покретљивости.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sr-Cyrl-RS" sz="1600" dirty="0">
                <a:latin typeface="Arial" panose="020B0604020202020204" pitchFamily="34" charset="0"/>
                <a:cs typeface="Arial" panose="020B0604020202020204" pitchFamily="34" charset="0"/>
              </a:rPr>
              <a:t>Само код раздела зелених алги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Conjugatophiceae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1600" dirty="0">
                <a:latin typeface="Arial" panose="020B0604020202020204" pitchFamily="34" charset="0"/>
                <a:cs typeface="Arial" panose="020B0604020202020204" pitchFamily="34" charset="0"/>
              </a:rPr>
              <a:t>изогамети немају бичеве, крећу се амебоидним покретима, а  њихово спајање се зове </a:t>
            </a:r>
            <a:r>
              <a:rPr lang="sr-Cyrl-RS" sz="1600" b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коњугација.</a:t>
            </a:r>
          </a:p>
          <a:p>
            <a:pPr algn="just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sr-Cyrl-RS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Хетерогамија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1600" dirty="0">
                <a:latin typeface="Arial" panose="020B0604020202020204" pitchFamily="34" charset="0"/>
                <a:cs typeface="Arial" panose="020B0604020202020204" pitchFamily="34" charset="0"/>
              </a:rPr>
              <a:t>је вид полног размножавања који је карактеристичан за алге на вишем организационом нивоу од оних које се размножавају изогамијом и коњугацијом.</a:t>
            </a:r>
          </a:p>
          <a:p>
            <a:pPr algn="just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sr-Cyrl-RS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Оогамија</a:t>
            </a:r>
            <a:r>
              <a:rPr lang="sr-Cyrl-R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1600" dirty="0">
                <a:latin typeface="Arial" panose="020B0604020202020204" pitchFamily="34" charset="0"/>
                <a:cs typeface="Arial" panose="020B0604020202020204" pitchFamily="34" charset="0"/>
              </a:rPr>
              <a:t>Јајне ћелије се налазе у посебно диференцираним деловима талуса који се називају оогоније, а сперматозоиди се налазе у антеридијама. Сједињавање (сингамија) садржаја јајне ћелије и сперматозоида назива се </a:t>
            </a:r>
            <a:r>
              <a:rPr lang="vi-VN" sz="1600" u="sng" dirty="0">
                <a:latin typeface="Arial" panose="020B0604020202020204" pitchFamily="34" charset="0"/>
                <a:cs typeface="Arial" panose="020B0604020202020204" pitchFamily="34" charset="0"/>
              </a:rPr>
              <a:t>оогамија</a:t>
            </a:r>
            <a:r>
              <a:rPr lang="vi-VN" sz="1600" dirty="0">
                <a:latin typeface="Arial" panose="020B0604020202020204" pitchFamily="34" charset="0"/>
                <a:cs typeface="Arial" panose="020B0604020202020204" pitchFamily="34" charset="0"/>
              </a:rPr>
              <a:t>. Оплођење јајне ћелије се врши у оогонији, а само у ретким случајевима изван ње, у води.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sr-Cyrl-RS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Хологамија</a:t>
            </a:r>
            <a:r>
              <a:rPr lang="sr-Cyrl-RS" sz="1600" dirty="0">
                <a:latin typeface="Arial" panose="020B0604020202020204" pitchFamily="34" charset="0"/>
                <a:cs typeface="Arial" panose="020B0604020202020204" pitchFamily="34" charset="0"/>
              </a:rPr>
              <a:t>- или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соматогамија</a:t>
            </a:r>
            <a:r>
              <a:rPr lang="sr-Cyrl-R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је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полни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процес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при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коме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сједињују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садржаји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две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активно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покретне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јединке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Ово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је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најпримитивнији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полни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процес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код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еукариотских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алги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defRPr/>
            </a:pPr>
            <a:r>
              <a:rPr lang="en-US" sz="1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Аутогамија</a:t>
            </a:r>
            <a:r>
              <a:rPr lang="sr-Cyrl-RS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не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долази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спајања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гамета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већ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спајају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једра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наста</a:t>
            </a:r>
            <a:r>
              <a:rPr lang="sr-Cyrl-RS" sz="1600" dirty="0"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а у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једној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истој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ћелији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defRPr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sr-Cyrl-RS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x-none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</a:t>
            </a:r>
            <a:r>
              <a:rPr lang="sr-Cyrl-RS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x-none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еногенеза</a:t>
            </a:r>
            <a:r>
              <a:rPr lang="x-none" sz="16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1600" dirty="0">
                <a:latin typeface="Arial" panose="020B0604020202020204" pitchFamily="34" charset="0"/>
                <a:cs typeface="Arial" panose="020B0604020202020204" pitchFamily="34" charset="0"/>
              </a:rPr>
              <a:t>развиће из неоплођених</a:t>
            </a:r>
            <a:r>
              <a:rPr lang="sr-Cyrl-RS" sz="1600" dirty="0">
                <a:latin typeface="Arial" panose="020B0604020202020204" pitchFamily="34" charset="0"/>
                <a:cs typeface="Arial" panose="020B0604020202020204" pitchFamily="34" charset="0"/>
              </a:rPr>
              <a:t> јајних</a:t>
            </a:r>
            <a:r>
              <a:rPr lang="x-none" sz="1600" dirty="0">
                <a:latin typeface="Arial" panose="020B0604020202020204" pitchFamily="34" charset="0"/>
                <a:cs typeface="Arial" panose="020B0604020202020204" pitchFamily="34" charset="0"/>
              </a:rPr>
              <a:t> ћелиј</a:t>
            </a:r>
            <a:r>
              <a:rPr lang="sr-Cyrl-RS" sz="1600" dirty="0">
                <a:latin typeface="Arial" panose="020B0604020202020204" pitchFamily="34" charset="0"/>
                <a:cs typeface="Arial" panose="020B0604020202020204" pitchFamily="34" charset="0"/>
              </a:rPr>
              <a:t>а.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sr-Cyrl-R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sr-Cyrl-R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x-none" sz="16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Више биљке имају само оогамију</a:t>
            </a:r>
            <a:r>
              <a:rPr lang="x-none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323850" y="333375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Предност</a:t>
            </a:r>
            <a:r>
              <a:rPr lang="en-US" altLang="en-US" sz="36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6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полног</a:t>
            </a:r>
            <a:r>
              <a:rPr lang="en-US" altLang="en-US" sz="36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6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размножавања</a:t>
            </a:r>
            <a:endParaRPr lang="en-US" altLang="en-US" sz="3600" b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935163"/>
            <a:ext cx="8642350" cy="4733925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овонастале јединке личе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 али </a:t>
            </a:r>
            <a:r>
              <a:rPr lang="x-non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НИСУ ИСТЕ ни међусобно</a:t>
            </a:r>
            <a:r>
              <a:rPr lang="sr-Cyrl-R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x-non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ни са родитељима.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Потомци, пошто су различити,  могу али не морају бити прилагођени условима средине којима су родитељи прилагођени.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Ако се промене услови средине ( на пр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 рани мраз), јединке које су настале полним путем ће у већем броју бити уништене, али ће вероватно постојати и известан број јединки које ће бити способне да преживе измењене услове средине.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8229600" cy="827088"/>
          </a:xfrm>
        </p:spPr>
        <p:txBody>
          <a:bodyPr/>
          <a:lstStyle/>
          <a:p>
            <a:pPr eaLnBrk="1" hangingPunct="1"/>
            <a:r>
              <a:rPr lang="en-US" altLang="en-US" sz="36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Мана</a:t>
            </a:r>
            <a:r>
              <a:rPr lang="en-US" altLang="en-US" sz="36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6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полног</a:t>
            </a:r>
            <a:r>
              <a:rPr lang="en-US" altLang="en-US" sz="36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6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размножавања</a:t>
            </a:r>
            <a:endParaRPr lang="en-US" altLang="en-US" sz="3600" b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304800" y="2362200"/>
            <a:ext cx="8229600" cy="200342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sr-Cyrl-RS" altLang="en-US" dirty="0">
                <a:latin typeface="Arial" charset="0"/>
                <a:cs typeface="Arial" charset="0"/>
              </a:rPr>
              <a:t>Н</a:t>
            </a:r>
            <a:r>
              <a:rPr lang="en-US" altLang="en-US" dirty="0" err="1">
                <a:latin typeface="Arial" charset="0"/>
                <a:cs typeface="Arial" charset="0"/>
              </a:rPr>
              <a:t>ајвећа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мана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је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то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што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су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Arial" charset="0"/>
                <a:cs typeface="Arial" charset="0"/>
              </a:rPr>
              <a:t>потребне</a:t>
            </a:r>
            <a:r>
              <a:rPr lang="en-US" altLang="en-US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Arial" charset="0"/>
                <a:cs typeface="Arial" charset="0"/>
              </a:rPr>
              <a:t>две</a:t>
            </a:r>
            <a:r>
              <a:rPr lang="en-US" altLang="en-US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Arial" charset="0"/>
                <a:cs typeface="Arial" charset="0"/>
              </a:rPr>
              <a:t>јединке</a:t>
            </a:r>
            <a:r>
              <a:rPr lang="sr-Cyrl-RS" altLang="en-US" dirty="0">
                <a:solidFill>
                  <a:srgbClr val="FF0000"/>
                </a:solidFill>
                <a:latin typeface="Arial" charset="0"/>
                <a:cs typeface="Arial" charset="0"/>
              </a:rPr>
              <a:t>.</a:t>
            </a:r>
            <a:endParaRPr lang="en-US" altLang="en-US" dirty="0">
              <a:latin typeface="Arial" charset="0"/>
              <a:cs typeface="Arial" charset="0"/>
            </a:endParaRPr>
          </a:p>
          <a:p>
            <a:pPr marL="0" indent="0" eaLnBrk="1" hangingPunct="1">
              <a:buFont typeface="Wingdings 2" pitchFamily="18" charset="2"/>
              <a:buNone/>
            </a:pPr>
            <a:endParaRPr lang="en-US" altLang="en-US" dirty="0">
              <a:latin typeface="Arial" charset="0"/>
              <a:cs typeface="Arial" charset="0"/>
            </a:endParaRPr>
          </a:p>
          <a:p>
            <a:pPr marL="0" indent="0" eaLnBrk="1" hangingPunct="1">
              <a:buFont typeface="Wingdings 2" pitchFamily="18" charset="2"/>
              <a:buNone/>
            </a:pPr>
            <a:r>
              <a:rPr lang="sr-Cyrl-RS" altLang="en-US" dirty="0">
                <a:latin typeface="Arial" charset="0"/>
                <a:cs typeface="Arial" charset="0"/>
              </a:rPr>
              <a:t>Г</a:t>
            </a:r>
            <a:r>
              <a:rPr lang="en-US" altLang="en-US" dirty="0" err="1">
                <a:latin typeface="Arial" charset="0"/>
                <a:cs typeface="Arial" charset="0"/>
              </a:rPr>
              <a:t>амети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се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Arial" charset="0"/>
                <a:cs typeface="Arial" charset="0"/>
              </a:rPr>
              <a:t>преносе</a:t>
            </a:r>
            <a:r>
              <a:rPr lang="en-US" altLang="en-US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Arial" charset="0"/>
                <a:cs typeface="Arial" charset="0"/>
              </a:rPr>
              <a:t>са</a:t>
            </a:r>
            <a:r>
              <a:rPr lang="en-US" altLang="en-US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Arial" charset="0"/>
                <a:cs typeface="Arial" charset="0"/>
              </a:rPr>
              <a:t>једне</a:t>
            </a:r>
            <a:r>
              <a:rPr lang="en-US" altLang="en-US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Arial" charset="0"/>
                <a:cs typeface="Arial" charset="0"/>
              </a:rPr>
              <a:t>на</a:t>
            </a:r>
            <a:r>
              <a:rPr lang="en-US" altLang="en-US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Arial" charset="0"/>
                <a:cs typeface="Arial" charset="0"/>
              </a:rPr>
              <a:t>другу</a:t>
            </a:r>
            <a:r>
              <a:rPr lang="en-US" altLang="en-US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Arial" charset="0"/>
                <a:cs typeface="Arial" charset="0"/>
              </a:rPr>
              <a:t>јединку</a:t>
            </a:r>
            <a:r>
              <a:rPr lang="en-US" altLang="en-US" dirty="0">
                <a:latin typeface="Arial" charset="0"/>
                <a:cs typeface="Arial" charset="0"/>
              </a:rPr>
              <a:t>, </a:t>
            </a:r>
            <a:r>
              <a:rPr lang="en-US" altLang="en-US" dirty="0" err="1">
                <a:latin typeface="Arial" charset="0"/>
                <a:cs typeface="Arial" charset="0"/>
              </a:rPr>
              <a:t>па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се</a:t>
            </a:r>
            <a:r>
              <a:rPr lang="en-US" altLang="en-US" dirty="0">
                <a:latin typeface="Arial" charset="0"/>
                <a:cs typeface="Arial" charset="0"/>
              </a:rPr>
              <a:t>    </a:t>
            </a:r>
            <a:r>
              <a:rPr lang="en-US" altLang="en-US" dirty="0" err="1">
                <a:latin typeface="Arial" charset="0"/>
                <a:cs typeface="Arial" charset="0"/>
              </a:rPr>
              <a:t>велики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број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изгуби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тј</a:t>
            </a:r>
            <a:r>
              <a:rPr lang="en-US" altLang="en-US" dirty="0">
                <a:latin typeface="Arial" charset="0"/>
                <a:cs typeface="Arial" charset="0"/>
              </a:rPr>
              <a:t>. </a:t>
            </a:r>
            <a:r>
              <a:rPr lang="en-US" altLang="en-US" dirty="0" err="1">
                <a:latin typeface="Arial" charset="0"/>
                <a:cs typeface="Arial" charset="0"/>
              </a:rPr>
              <a:t>пропадне</a:t>
            </a:r>
            <a:r>
              <a:rPr lang="sr-Cyrl-RS" altLang="en-US" dirty="0">
                <a:latin typeface="Arial" charset="0"/>
                <a:cs typeface="Arial" charset="0"/>
              </a:rPr>
              <a:t>.</a:t>
            </a:r>
            <a:endParaRPr lang="en-US" altLang="en-US" dirty="0">
              <a:latin typeface="Arial" charset="0"/>
              <a:cs typeface="Arial" charset="0"/>
            </a:endParaRP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altLang="en-US" dirty="0">
                <a:latin typeface="Arial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EA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395288" y="1196975"/>
            <a:ext cx="8569325" cy="4389438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en-US" altLang="en-US" sz="5400" dirty="0" err="1">
                <a:latin typeface="Arial" charset="0"/>
                <a:cs typeface="Arial" charset="0"/>
              </a:rPr>
              <a:t>Размножавање</a:t>
            </a:r>
            <a:r>
              <a:rPr lang="en-US" altLang="en-US" sz="54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54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спорама</a:t>
            </a:r>
            <a:endParaRPr lang="en-US" altLang="en-US" sz="5400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E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772816"/>
            <a:ext cx="7851648" cy="211683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algn="l">
              <a:defRPr/>
            </a:pPr>
            <a:r>
              <a:rPr lang="sr-Cyrl-R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СМЕНА ПОЛНЕ И БЕСПОЛНЕ ГЕНЕРАЦИЈЕ КОД БИЉАКА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539552" y="226218"/>
            <a:ext cx="8229600" cy="795338"/>
          </a:xfrm>
        </p:spPr>
        <p:txBody>
          <a:bodyPr/>
          <a:lstStyle/>
          <a:p>
            <a:r>
              <a:rPr lang="en-US" altLang="en-US" sz="32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Гаметофит-спорофит</a:t>
            </a:r>
            <a:endParaRPr lang="en-US" altLang="en-US" sz="3200" b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9143999" cy="5733256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en-US" altLang="en-US" u="sng" dirty="0" err="1">
                <a:solidFill>
                  <a:srgbClr val="FF0000"/>
                </a:solidFill>
              </a:rPr>
              <a:t>Гаметофит</a:t>
            </a:r>
            <a:r>
              <a:rPr lang="en-US" altLang="en-US" dirty="0"/>
              <a:t> </a:t>
            </a:r>
            <a:r>
              <a:rPr lang="sr-Cyrl-RS" altLang="en-US" dirty="0"/>
              <a:t>-</a:t>
            </a:r>
            <a:r>
              <a:rPr lang="en-US" altLang="en-US" dirty="0" err="1"/>
              <a:t>полна</a:t>
            </a:r>
            <a:r>
              <a:rPr lang="en-US" altLang="en-US" dirty="0"/>
              <a:t> </a:t>
            </a:r>
            <a:r>
              <a:rPr lang="en-US" altLang="en-US" dirty="0" err="1"/>
              <a:t>фаза</a:t>
            </a:r>
            <a:r>
              <a:rPr lang="sr-Cyrl-RS" altLang="en-US" dirty="0"/>
              <a:t>, </a:t>
            </a:r>
            <a:r>
              <a:rPr lang="en-US" altLang="en-US" dirty="0" err="1"/>
              <a:t>представљен</a:t>
            </a:r>
            <a:r>
              <a:rPr lang="en-US" altLang="en-US" dirty="0"/>
              <a:t> </a:t>
            </a:r>
            <a:r>
              <a:rPr lang="en-US" altLang="en-US" dirty="0" err="1"/>
              <a:t>је</a:t>
            </a:r>
            <a:r>
              <a:rPr lang="en-US" altLang="en-US" dirty="0"/>
              <a:t> </a:t>
            </a:r>
            <a:r>
              <a:rPr lang="en-US" altLang="en-US" dirty="0" err="1">
                <a:solidFill>
                  <a:srgbClr val="00B0F0"/>
                </a:solidFill>
              </a:rPr>
              <a:t>хаплоидним</a:t>
            </a:r>
            <a:r>
              <a:rPr lang="en-US" altLang="en-US" dirty="0">
                <a:solidFill>
                  <a:srgbClr val="00B0F0"/>
                </a:solidFill>
              </a:rPr>
              <a:t> </a:t>
            </a:r>
            <a:r>
              <a:rPr lang="en-US" altLang="en-US" dirty="0" err="1"/>
              <a:t>ћелијама</a:t>
            </a:r>
            <a:r>
              <a:rPr lang="en-US" altLang="en-US" dirty="0"/>
              <a:t> (n)</a:t>
            </a:r>
            <a:r>
              <a:rPr lang="sr-Cyrl-RS" altLang="en-US" dirty="0"/>
              <a:t>.</a:t>
            </a:r>
            <a:endParaRPr lang="en-US" altLang="en-US" dirty="0"/>
          </a:p>
          <a:p>
            <a:pPr marL="0" indent="0">
              <a:buFont typeface="Wingdings 2" pitchFamily="18" charset="2"/>
              <a:buNone/>
            </a:pPr>
            <a:r>
              <a:rPr lang="en-US" altLang="en-US" u="sng" dirty="0" err="1">
                <a:solidFill>
                  <a:srgbClr val="FF0000"/>
                </a:solidFill>
              </a:rPr>
              <a:t>Спорофит</a:t>
            </a:r>
            <a:r>
              <a:rPr lang="en-US" altLang="en-US" u="sng" dirty="0">
                <a:solidFill>
                  <a:srgbClr val="FF0000"/>
                </a:solidFill>
              </a:rPr>
              <a:t> </a:t>
            </a:r>
            <a:r>
              <a:rPr lang="sr-Cyrl-RS" altLang="en-US" u="sng" dirty="0">
                <a:solidFill>
                  <a:srgbClr val="FF0000"/>
                </a:solidFill>
              </a:rPr>
              <a:t>-</a:t>
            </a:r>
            <a:r>
              <a:rPr lang="en-US" altLang="en-US" dirty="0" err="1"/>
              <a:t>бесполна</a:t>
            </a:r>
            <a:r>
              <a:rPr lang="en-US" altLang="en-US" dirty="0"/>
              <a:t> </a:t>
            </a:r>
            <a:r>
              <a:rPr lang="en-US" altLang="en-US" dirty="0" err="1"/>
              <a:t>фаза</a:t>
            </a:r>
            <a:r>
              <a:rPr lang="sr-Cyrl-RS" altLang="en-US" dirty="0"/>
              <a:t>, </a:t>
            </a:r>
            <a:r>
              <a:rPr lang="en-US" altLang="en-US" dirty="0" err="1"/>
              <a:t>представљен</a:t>
            </a:r>
            <a:r>
              <a:rPr lang="en-US" altLang="en-US" dirty="0"/>
              <a:t> </a:t>
            </a:r>
            <a:r>
              <a:rPr lang="en-US" altLang="en-US" dirty="0" err="1"/>
              <a:t>је</a:t>
            </a:r>
            <a:r>
              <a:rPr lang="en-US" altLang="en-US" dirty="0"/>
              <a:t> </a:t>
            </a:r>
            <a:r>
              <a:rPr lang="en-US" altLang="en-US" dirty="0" err="1">
                <a:solidFill>
                  <a:srgbClr val="00B0F0"/>
                </a:solidFill>
              </a:rPr>
              <a:t>диплоидним</a:t>
            </a:r>
            <a:r>
              <a:rPr lang="en-US" altLang="en-US" dirty="0"/>
              <a:t> </a:t>
            </a:r>
            <a:r>
              <a:rPr lang="en-US" altLang="en-US" dirty="0" err="1"/>
              <a:t>ћелијама</a:t>
            </a:r>
            <a:r>
              <a:rPr lang="sr-Cyrl-RS" altLang="en-US" dirty="0"/>
              <a:t> (2</a:t>
            </a:r>
            <a:r>
              <a:rPr lang="en-US" altLang="en-US" dirty="0"/>
              <a:t>n).</a:t>
            </a:r>
          </a:p>
          <a:p>
            <a:pPr marL="0" indent="0">
              <a:buFont typeface="Wingdings 2" pitchFamily="18" charset="2"/>
              <a:buNone/>
            </a:pPr>
            <a:r>
              <a:rPr lang="sr-Cyrl-RS" altLang="en-US" dirty="0"/>
              <a:t>Г</a:t>
            </a:r>
            <a:r>
              <a:rPr lang="en-US" altLang="en-US" dirty="0" err="1"/>
              <a:t>аметофит</a:t>
            </a:r>
            <a:r>
              <a:rPr lang="en-US" altLang="en-US" dirty="0"/>
              <a:t> </a:t>
            </a:r>
            <a:r>
              <a:rPr lang="en-US" altLang="en-US" dirty="0" err="1"/>
              <a:t>настаје</a:t>
            </a:r>
            <a:r>
              <a:rPr lang="en-US" altLang="en-US" dirty="0"/>
              <a:t> </a:t>
            </a:r>
            <a:r>
              <a:rPr lang="en-US" altLang="en-US" dirty="0" err="1"/>
              <a:t>из</a:t>
            </a:r>
            <a:r>
              <a:rPr lang="en-US" altLang="en-US" dirty="0"/>
              <a:t> </a:t>
            </a:r>
            <a:r>
              <a:rPr lang="en-US" altLang="en-US" dirty="0" err="1"/>
              <a:t>спора</a:t>
            </a:r>
            <a:r>
              <a:rPr lang="sr-Cyrl-RS" altLang="en-US" dirty="0"/>
              <a:t> и може да буде</a:t>
            </a:r>
            <a:r>
              <a:rPr lang="en-US" altLang="en-US" dirty="0"/>
              <a:t>:</a:t>
            </a:r>
          </a:p>
          <a:p>
            <a:pPr marL="0" indent="0">
              <a:buFont typeface="Wingdings 2" pitchFamily="18" charset="2"/>
              <a:buNone/>
            </a:pPr>
            <a:r>
              <a:rPr lang="en-US" altLang="en-US" dirty="0"/>
              <a:t>           -</a:t>
            </a:r>
            <a:r>
              <a:rPr lang="en-US" altLang="en-US" dirty="0" err="1">
                <a:solidFill>
                  <a:srgbClr val="0070C0"/>
                </a:solidFill>
              </a:rPr>
              <a:t>двополан</a:t>
            </a:r>
            <a:r>
              <a:rPr lang="sr-Cyrl-RS" altLang="en-US" dirty="0">
                <a:solidFill>
                  <a:srgbClr val="0070C0"/>
                </a:solidFill>
              </a:rPr>
              <a:t>/</a:t>
            </a:r>
            <a:r>
              <a:rPr lang="en-US" altLang="en-US" dirty="0"/>
              <a:t> </a:t>
            </a:r>
            <a:r>
              <a:rPr lang="en-US" altLang="en-US" dirty="0" err="1">
                <a:solidFill>
                  <a:srgbClr val="0070C0"/>
                </a:solidFill>
              </a:rPr>
              <a:t>хермафродитан</a:t>
            </a:r>
            <a:r>
              <a:rPr lang="sr-Cyrl-RS" altLang="en-US" dirty="0"/>
              <a:t>, </a:t>
            </a:r>
            <a:r>
              <a:rPr lang="en-US" altLang="en-US" dirty="0" err="1"/>
              <a:t>код</a:t>
            </a:r>
            <a:r>
              <a:rPr lang="en-US" altLang="en-US" dirty="0"/>
              <a:t> </a:t>
            </a:r>
            <a:r>
              <a:rPr lang="en-US" altLang="en-US" dirty="0" err="1"/>
              <a:t>изоспорних</a:t>
            </a:r>
            <a:endParaRPr lang="en-US" altLang="en-US" dirty="0"/>
          </a:p>
          <a:p>
            <a:pPr marL="0" indent="0">
              <a:buFont typeface="Wingdings 2" pitchFamily="18" charset="2"/>
              <a:buNone/>
            </a:pPr>
            <a:r>
              <a:rPr lang="en-US" altLang="en-US" dirty="0"/>
              <a:t>                                  </a:t>
            </a:r>
            <a:r>
              <a:rPr lang="en-US" altLang="en-US" dirty="0" err="1"/>
              <a:t>биљака</a:t>
            </a:r>
            <a:endParaRPr lang="en-US" altLang="en-US" dirty="0"/>
          </a:p>
          <a:p>
            <a:pPr marL="0" indent="0">
              <a:buFont typeface="Wingdings 2" pitchFamily="18" charset="2"/>
              <a:buNone/>
            </a:pPr>
            <a:r>
              <a:rPr lang="en-US" altLang="en-US" dirty="0"/>
              <a:t>           -</a:t>
            </a:r>
            <a:r>
              <a:rPr lang="en-US" altLang="en-US" dirty="0" err="1">
                <a:solidFill>
                  <a:srgbClr val="0070C0"/>
                </a:solidFill>
              </a:rPr>
              <a:t>једнополан</a:t>
            </a:r>
            <a:r>
              <a:rPr lang="sr-Cyrl-RS" altLang="en-US" dirty="0">
                <a:solidFill>
                  <a:srgbClr val="0070C0"/>
                </a:solidFill>
              </a:rPr>
              <a:t>,</a:t>
            </a:r>
            <a:r>
              <a:rPr lang="en-US" altLang="en-US" dirty="0"/>
              <a:t> </a:t>
            </a:r>
            <a:r>
              <a:rPr lang="en-US" altLang="en-US" dirty="0" err="1"/>
              <a:t>код</a:t>
            </a:r>
            <a:r>
              <a:rPr lang="en-US" altLang="en-US" dirty="0"/>
              <a:t> </a:t>
            </a:r>
            <a:r>
              <a:rPr lang="en-US" altLang="en-US" dirty="0" err="1"/>
              <a:t>хетероспорних</a:t>
            </a:r>
            <a:r>
              <a:rPr lang="en-US" altLang="en-US" dirty="0"/>
              <a:t> </a:t>
            </a:r>
            <a:r>
              <a:rPr lang="en-US" altLang="en-US" dirty="0" err="1"/>
              <a:t>биљака</a:t>
            </a:r>
            <a:r>
              <a:rPr lang="sr-Cyrl-RS" altLang="en-US" dirty="0"/>
              <a:t>:</a:t>
            </a:r>
            <a:r>
              <a:rPr lang="ru-RU" altLang="en-U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en-US" dirty="0"/>
              <a:t>из мегаспоре развија се  женски гаметофит </a:t>
            </a:r>
            <a:r>
              <a:rPr lang="ru-RU" altLang="en-US"/>
              <a:t>са архегонијама</a:t>
            </a:r>
            <a:endParaRPr lang="ru-RU" alt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ru-RU" altLang="en-US" dirty="0"/>
              <a:t> из микроспоре развија се мушки гаметофит са антеридијама.</a:t>
            </a:r>
            <a:endParaRPr lang="sr-Cyrl-RS" altLang="en-US" dirty="0"/>
          </a:p>
          <a:p>
            <a:pPr marL="0" indent="0">
              <a:buFont typeface="Wingdings 2" pitchFamily="18" charset="2"/>
              <a:buNone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62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Cyrl-R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Циклус развића</a:t>
            </a:r>
            <a:r>
              <a:rPr lang="x-none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-смена полне и бесполне </a:t>
            </a:r>
            <a:r>
              <a:rPr lang="sr-Cyrl-R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генерације биљака </a:t>
            </a:r>
            <a:endParaRPr lang="en-US" sz="3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86200" cy="4925144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Код биљака </a:t>
            </a:r>
            <a:r>
              <a:rPr lang="x-none" sz="20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мејозом</a:t>
            </a:r>
            <a:r>
              <a:rPr lang="x-none" sz="2000" u="sng" dirty="0">
                <a:latin typeface="Arial" panose="020B0604020202020204" pitchFamily="34" charset="0"/>
                <a:cs typeface="Arial" panose="020B0604020202020204" pitchFamily="34" charset="0"/>
              </a:rPr>
              <a:t> настају споре.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Споре се деле </a:t>
            </a:r>
            <a:r>
              <a:rPr lang="sr-Cyrl-RS" sz="2000" dirty="0">
                <a:latin typeface="Arial" panose="020B0604020202020204" pitchFamily="34" charset="0"/>
                <a:cs typeface="Arial" panose="020B0604020202020204" pitchFamily="34" charset="0"/>
              </a:rPr>
              <a:t>митозом када 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настаје </a:t>
            </a:r>
            <a:r>
              <a:rPr lang="x-none" sz="2000" u="sng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хаполидини организам-гаметофит</a:t>
            </a:r>
            <a:r>
              <a:rPr lang="x-none" sz="2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На хаплоидној јединки настају гаметангије, у </a:t>
            </a:r>
            <a:r>
              <a:rPr lang="sr-Cyrl-RS" sz="2000" dirty="0">
                <a:latin typeface="Arial" panose="020B0604020202020204" pitchFamily="34" charset="0"/>
                <a:cs typeface="Arial" panose="020B0604020202020204" pitchFamily="34" charset="0"/>
              </a:rPr>
              <a:t>којима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2000" u="sng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митозом</a:t>
            </a:r>
            <a:r>
              <a:rPr lang="x-none" sz="2000" u="sng" dirty="0">
                <a:latin typeface="Arial" panose="020B0604020202020204" pitchFamily="34" charset="0"/>
                <a:cs typeface="Arial" panose="020B0604020202020204" pitchFamily="34" charset="0"/>
              </a:rPr>
              <a:t> (не мејозом) </a:t>
            </a:r>
            <a:r>
              <a:rPr lang="x-none" sz="2000" u="sng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настају гамети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Спајањем гамета настаје </a:t>
            </a:r>
            <a:r>
              <a:rPr lang="sr-Cyrl-RS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диплоидан </a:t>
            </a:r>
            <a:r>
              <a:rPr lang="x-none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зигот</a:t>
            </a:r>
            <a:r>
              <a:rPr lang="sr-Cyrl-RS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Зигот се дели митозом, када настаје вишећелијско тело </a:t>
            </a:r>
            <a:r>
              <a:rPr lang="sr-Cyrl-R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спорофит</a:t>
            </a:r>
            <a:r>
              <a:rPr lang="sr-Cyrl-R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на коме </a:t>
            </a:r>
            <a:r>
              <a:rPr lang="x-none" sz="20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мејозом</a:t>
            </a:r>
            <a:r>
              <a:rPr lang="x-none" sz="20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20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спорангијама настају </a:t>
            </a:r>
            <a:r>
              <a:rPr lang="sr-Cyrl-RS" sz="20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хаплоидне </a:t>
            </a:r>
            <a:r>
              <a:rPr lang="x-none" sz="20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споре</a:t>
            </a:r>
            <a:r>
              <a:rPr lang="x-none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Круг је затворен.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  <p:pic>
        <p:nvPicPr>
          <p:cNvPr id="37892" name="Picture 2" descr="https://encrypted-tbn0.gstatic.com/images?q=tbn:ANd9GcR3Rvnmb7j7mwXjc6AgdetIAYwDzxYWBzGYqAHw3YF6BvnjhM6V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44008" y="1988840"/>
            <a:ext cx="4267200" cy="387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468313" y="836613"/>
            <a:ext cx="8229600" cy="723900"/>
          </a:xfrm>
        </p:spPr>
        <p:txBody>
          <a:bodyPr/>
          <a:lstStyle/>
          <a:p>
            <a:r>
              <a:rPr lang="sr-Cyrl-R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Ж</a:t>
            </a:r>
            <a:r>
              <a:rPr lang="en-US" altLang="en-US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ивотн</a:t>
            </a:r>
            <a:r>
              <a:rPr lang="sr-Cyrl-R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и</a:t>
            </a:r>
            <a:r>
              <a:rPr lang="en-U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циклус</a:t>
            </a:r>
            <a:r>
              <a:rPr lang="en-U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биљака</a:t>
            </a:r>
            <a:r>
              <a:rPr lang="sr-Cyrl-RS" alt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:</a:t>
            </a:r>
            <a:endParaRPr lang="en-US" altLang="en-US" sz="2800" b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323528" y="1844824"/>
            <a:ext cx="8229600" cy="4389437"/>
          </a:xfrm>
        </p:spPr>
        <p:txBody>
          <a:bodyPr/>
          <a:lstStyle/>
          <a:p>
            <a:endParaRPr lang="en-US" altLang="en-US" dirty="0"/>
          </a:p>
          <a:p>
            <a:r>
              <a:rPr lang="en-US" altLang="en-US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Изоморфни</a:t>
            </a:r>
            <a:r>
              <a:rPr lang="en-US" altLang="en-US" dirty="0">
                <a:latin typeface="Arial" charset="0"/>
                <a:cs typeface="Arial" charset="0"/>
              </a:rPr>
              <a:t> - </a:t>
            </a:r>
            <a:r>
              <a:rPr lang="en-US" altLang="en-US" dirty="0" err="1">
                <a:latin typeface="Arial" charset="0"/>
                <a:cs typeface="Arial" charset="0"/>
              </a:rPr>
              <a:t>диплоидне</a:t>
            </a:r>
            <a:r>
              <a:rPr lang="en-US" altLang="en-US" dirty="0">
                <a:latin typeface="Arial" charset="0"/>
                <a:cs typeface="Arial" charset="0"/>
              </a:rPr>
              <a:t> и </a:t>
            </a:r>
            <a:r>
              <a:rPr lang="en-US" altLang="en-US" dirty="0" err="1">
                <a:latin typeface="Arial" charset="0"/>
                <a:cs typeface="Arial" charset="0"/>
              </a:rPr>
              <a:t>хаплоидне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јединке</a:t>
            </a:r>
            <a:r>
              <a:rPr lang="en-US" altLang="en-US" dirty="0">
                <a:latin typeface="Arial" charset="0"/>
                <a:cs typeface="Arial" charset="0"/>
              </a:rPr>
              <a:t> (</a:t>
            </a:r>
            <a:r>
              <a:rPr lang="en-US" altLang="en-US" dirty="0" err="1">
                <a:latin typeface="Arial" charset="0"/>
                <a:cs typeface="Arial" charset="0"/>
              </a:rPr>
              <a:t>спорофит</a:t>
            </a:r>
            <a:r>
              <a:rPr lang="en-US" altLang="en-US" dirty="0">
                <a:latin typeface="Arial" charset="0"/>
                <a:cs typeface="Arial" charset="0"/>
              </a:rPr>
              <a:t> и </a:t>
            </a:r>
            <a:r>
              <a:rPr lang="en-US" altLang="en-US" dirty="0" err="1">
                <a:latin typeface="Arial" charset="0"/>
                <a:cs typeface="Arial" charset="0"/>
              </a:rPr>
              <a:t>гаметофит</a:t>
            </a:r>
            <a:r>
              <a:rPr lang="en-US" altLang="en-US" dirty="0">
                <a:latin typeface="Arial" charset="0"/>
                <a:cs typeface="Arial" charset="0"/>
              </a:rPr>
              <a:t>) </a:t>
            </a:r>
            <a:r>
              <a:rPr lang="en-US" altLang="en-US" dirty="0" err="1">
                <a:latin typeface="Arial" charset="0"/>
                <a:cs typeface="Arial" charset="0"/>
              </a:rPr>
              <a:t>су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solidFill>
                  <a:srgbClr val="0070C0"/>
                </a:solidFill>
                <a:latin typeface="Arial" charset="0"/>
                <a:cs typeface="Arial" charset="0"/>
              </a:rPr>
              <a:t>морфолошки</a:t>
            </a:r>
            <a:r>
              <a:rPr lang="en-US" altLang="en-US" dirty="0">
                <a:solidFill>
                  <a:srgbClr val="0070C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solidFill>
                  <a:srgbClr val="0070C0"/>
                </a:solidFill>
                <a:latin typeface="Arial" charset="0"/>
                <a:cs typeface="Arial" charset="0"/>
              </a:rPr>
              <a:t>исте</a:t>
            </a:r>
            <a:r>
              <a:rPr lang="en-US" altLang="en-US" dirty="0">
                <a:solidFill>
                  <a:srgbClr val="0070C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dirty="0">
                <a:latin typeface="Arial" charset="0"/>
                <a:cs typeface="Arial" charset="0"/>
              </a:rPr>
              <a:t>(</a:t>
            </a:r>
            <a:r>
              <a:rPr lang="en-US" altLang="en-US" dirty="0" err="1">
                <a:latin typeface="Arial" charset="0"/>
                <a:cs typeface="Arial" charset="0"/>
              </a:rPr>
              <a:t>неке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алге</a:t>
            </a:r>
            <a:r>
              <a:rPr lang="en-US" altLang="en-US" dirty="0">
                <a:latin typeface="Arial" charset="0"/>
                <a:cs typeface="Arial" charset="0"/>
              </a:rPr>
              <a:t>)</a:t>
            </a:r>
          </a:p>
          <a:p>
            <a:endParaRPr lang="en-US" altLang="en-US" dirty="0">
              <a:latin typeface="Arial" charset="0"/>
              <a:cs typeface="Arial" charset="0"/>
            </a:endParaRPr>
          </a:p>
          <a:p>
            <a:r>
              <a:rPr lang="en-US" altLang="en-US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Хетероморфни</a:t>
            </a:r>
            <a:r>
              <a:rPr lang="en-US" altLang="en-US" dirty="0">
                <a:latin typeface="Arial" charset="0"/>
                <a:cs typeface="Arial" charset="0"/>
              </a:rPr>
              <a:t> – </a:t>
            </a:r>
            <a:r>
              <a:rPr lang="en-US" altLang="en-US" dirty="0" err="1">
                <a:latin typeface="Arial" charset="0"/>
                <a:cs typeface="Arial" charset="0"/>
              </a:rPr>
              <a:t>диплоидне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јединке</a:t>
            </a:r>
            <a:r>
              <a:rPr lang="en-US" altLang="en-US" dirty="0">
                <a:latin typeface="Arial" charset="0"/>
                <a:cs typeface="Arial" charset="0"/>
              </a:rPr>
              <a:t> (</a:t>
            </a:r>
            <a:r>
              <a:rPr lang="en-US" altLang="en-US" dirty="0" err="1">
                <a:latin typeface="Arial" charset="0"/>
                <a:cs typeface="Arial" charset="0"/>
              </a:rPr>
              <a:t>спорофит</a:t>
            </a:r>
            <a:r>
              <a:rPr lang="en-US" altLang="en-US" dirty="0">
                <a:latin typeface="Arial" charset="0"/>
                <a:cs typeface="Arial" charset="0"/>
              </a:rPr>
              <a:t>) </a:t>
            </a:r>
            <a:r>
              <a:rPr lang="en-US" altLang="en-US" dirty="0" err="1">
                <a:latin typeface="Arial" charset="0"/>
                <a:cs typeface="Arial" charset="0"/>
              </a:rPr>
              <a:t>морфолошки</a:t>
            </a:r>
            <a:r>
              <a:rPr lang="en-US" altLang="en-US" dirty="0">
                <a:latin typeface="Arial" charset="0"/>
                <a:cs typeface="Arial" charset="0"/>
              </a:rPr>
              <a:t>, </a:t>
            </a:r>
            <a:r>
              <a:rPr lang="en-US" altLang="en-US" dirty="0" err="1">
                <a:latin typeface="Arial" charset="0"/>
                <a:cs typeface="Arial" charset="0"/>
              </a:rPr>
              <a:t>као</a:t>
            </a:r>
            <a:r>
              <a:rPr lang="en-US" altLang="en-US" dirty="0">
                <a:latin typeface="Arial" charset="0"/>
                <a:cs typeface="Arial" charset="0"/>
              </a:rPr>
              <a:t> и </a:t>
            </a:r>
            <a:r>
              <a:rPr lang="en-US" altLang="en-US" dirty="0" err="1">
                <a:latin typeface="Arial" charset="0"/>
                <a:cs typeface="Arial" charset="0"/>
              </a:rPr>
              <a:t>по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дужини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живота</a:t>
            </a:r>
            <a:r>
              <a:rPr lang="en-US" altLang="en-US" dirty="0">
                <a:latin typeface="Arial" charset="0"/>
                <a:cs typeface="Arial" charset="0"/>
              </a:rPr>
              <a:t>, </a:t>
            </a:r>
            <a:r>
              <a:rPr lang="en-US" altLang="en-US" dirty="0" err="1">
                <a:solidFill>
                  <a:srgbClr val="0070C0"/>
                </a:solidFill>
                <a:latin typeface="Arial" charset="0"/>
                <a:cs typeface="Arial" charset="0"/>
              </a:rPr>
              <a:t>се</a:t>
            </a:r>
            <a:r>
              <a:rPr lang="en-US" altLang="en-US" dirty="0">
                <a:solidFill>
                  <a:srgbClr val="0070C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solidFill>
                  <a:srgbClr val="0070C0"/>
                </a:solidFill>
                <a:latin typeface="Arial" charset="0"/>
                <a:cs typeface="Arial" charset="0"/>
              </a:rPr>
              <a:t>разликују</a:t>
            </a:r>
            <a:r>
              <a:rPr lang="en-US" altLang="en-US" dirty="0">
                <a:solidFill>
                  <a:srgbClr val="0070C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од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altLang="en-US" dirty="0" err="1">
                <a:latin typeface="Arial" charset="0"/>
                <a:cs typeface="Arial" charset="0"/>
              </a:rPr>
              <a:t>хаплоидних</a:t>
            </a:r>
            <a:r>
              <a:rPr lang="en-US" altLang="en-US" dirty="0">
                <a:latin typeface="Arial" charset="0"/>
                <a:cs typeface="Arial" charset="0"/>
              </a:rPr>
              <a:t> (</a:t>
            </a:r>
            <a:r>
              <a:rPr lang="en-US" altLang="en-US" dirty="0" err="1">
                <a:latin typeface="Arial" charset="0"/>
                <a:cs typeface="Arial" charset="0"/>
              </a:rPr>
              <a:t>гаметофит</a:t>
            </a:r>
            <a:r>
              <a:rPr lang="en-US" altLang="en-US" dirty="0">
                <a:latin typeface="Arial" charset="0"/>
                <a:cs typeface="Arial" charset="0"/>
              </a:rPr>
              <a:t>)</a:t>
            </a:r>
          </a:p>
          <a:p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713788" cy="673100"/>
          </a:xfrm>
        </p:spPr>
        <p:txBody>
          <a:bodyPr/>
          <a:lstStyle/>
          <a:p>
            <a:pPr eaLnBrk="1" hangingPunct="1"/>
            <a:r>
              <a:rPr lang="en-US" altLang="en-US" sz="3600" u="sng" dirty="0" err="1">
                <a:solidFill>
                  <a:schemeClr val="tx1"/>
                </a:solidFill>
                <a:latin typeface="Arial" charset="0"/>
                <a:cs typeface="Arial" charset="0"/>
              </a:rPr>
              <a:t>Маховине</a:t>
            </a:r>
            <a:r>
              <a:rPr lang="en-US" altLang="en-US" sz="36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600" dirty="0" err="1">
                <a:solidFill>
                  <a:schemeClr val="tx1"/>
                </a:solidFill>
                <a:latin typeface="Arial" charset="0"/>
                <a:cs typeface="Arial" charset="0"/>
              </a:rPr>
              <a:t>имају</a:t>
            </a:r>
            <a:r>
              <a:rPr lang="en-US" altLang="en-US" sz="36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600" dirty="0" err="1">
                <a:solidFill>
                  <a:schemeClr val="tx1"/>
                </a:solidFill>
                <a:latin typeface="Arial" charset="0"/>
                <a:cs typeface="Arial" charset="0"/>
              </a:rPr>
              <a:t>хетероморфни</a:t>
            </a:r>
            <a:r>
              <a:rPr lang="en-US" altLang="en-US" sz="36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600" dirty="0" err="1">
                <a:solidFill>
                  <a:schemeClr val="tx1"/>
                </a:solidFill>
                <a:latin typeface="Arial" charset="0"/>
                <a:cs typeface="Arial" charset="0"/>
              </a:rPr>
              <a:t>циклус</a:t>
            </a:r>
            <a:r>
              <a:rPr lang="en-US" altLang="en-US" sz="36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179388" y="1557338"/>
            <a:ext cx="4697412" cy="53006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1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Спорофит</a:t>
            </a:r>
            <a:r>
              <a:rPr lang="en-US" alt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је</a:t>
            </a:r>
            <a:r>
              <a:rPr lang="en-US" alt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просто</a:t>
            </a:r>
            <a:r>
              <a:rPr lang="en-US" alt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грађен</a:t>
            </a:r>
            <a:r>
              <a:rPr lang="en-US" alt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altLang="en-US" sz="1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хетеротрофан</a:t>
            </a:r>
            <a:r>
              <a:rPr lang="sr-Cyrl-RS" alt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1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en-US" sz="1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Гаметофит</a:t>
            </a:r>
            <a:r>
              <a:rPr lang="en-US" alt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је</a:t>
            </a:r>
            <a:r>
              <a:rPr lang="en-US" alt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доминантан</a:t>
            </a:r>
            <a:r>
              <a:rPr lang="sr-Cyrl-RS" alt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altLang="en-US" sz="1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sr-Cyrl-R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сложено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тело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sr-Cyrl-R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стабло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листићи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ризоиди</a:t>
            </a:r>
            <a:r>
              <a:rPr lang="sr-Cyrl-R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– једнополан-мушки или женски и формира  антеридије или архегоније.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sr-Cyrl-R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Оплођењем настаје </a:t>
            </a:r>
            <a:r>
              <a:rPr lang="sr-Cyrl-RS" alt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зигот</a:t>
            </a:r>
            <a:r>
              <a:rPr lang="en-US" alt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r-Cyrl-R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који се развија у </a:t>
            </a:r>
            <a:r>
              <a:rPr lang="sr-Cyrl-RS" altLang="en-US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спорофит</a:t>
            </a:r>
            <a:r>
              <a:rPr lang="sr-Cyrl-R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sr-Cyrl-RS" altLang="en-US" sz="1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sr-Cyrl-RS" altLang="en-US" sz="18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Спорофит</a:t>
            </a:r>
            <a:r>
              <a:rPr lang="sr-Cyrl-R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се састоји од чауре и дршке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којом је  </a:t>
            </a:r>
            <a:r>
              <a:rPr lang="sr-Cyrl-RS" altLang="en-US" sz="1800" u="sng" dirty="0">
                <a:latin typeface="Arial" panose="020B0604020202020204" pitchFamily="34" charset="0"/>
                <a:cs typeface="Arial" panose="020B0604020202020204" pitchFamily="34" charset="0"/>
              </a:rPr>
              <a:t>чаура повезана за женски гаметофи</a:t>
            </a:r>
            <a:r>
              <a:rPr lang="sr-Cyrl-R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т. 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sr-Cyrl-R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Сазревањем спора,чаура пуца и </a:t>
            </a:r>
            <a:r>
              <a:rPr lang="sr-Cyrl-RS" altLang="en-US" sz="1800" u="sng" dirty="0">
                <a:latin typeface="Arial" panose="020B0604020202020204" pitchFamily="34" charset="0"/>
                <a:cs typeface="Arial" panose="020B0604020202020204" pitchFamily="34" charset="0"/>
              </a:rPr>
              <a:t>споре</a:t>
            </a:r>
            <a:r>
              <a:rPr lang="sr-Cyrl-R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излазе и развијају се у кончасту творевину </a:t>
            </a:r>
            <a:r>
              <a:rPr lang="sr-Cyrl-RS" alt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протонему</a:t>
            </a:r>
            <a:r>
              <a:rPr lang="sr-Cyrl-R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која на себи образује пупољке који </a:t>
            </a:r>
            <a:r>
              <a:rPr lang="sr-Cyrl-RS" altLang="en-US" sz="1800" u="sng" dirty="0">
                <a:latin typeface="Arial" panose="020B0604020202020204" pitchFamily="34" charset="0"/>
                <a:cs typeface="Arial" panose="020B0604020202020204" pitchFamily="34" charset="0"/>
              </a:rPr>
              <a:t>се развијају у гаметофите</a:t>
            </a:r>
            <a:r>
              <a:rPr lang="en-US" altLang="en-US" sz="1800" u="sng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r-Cyrl-RS" altLang="en-US" sz="1800" u="sng" dirty="0">
                <a:latin typeface="Arial" panose="020B0604020202020204" pitchFamily="34" charset="0"/>
                <a:cs typeface="Arial" panose="020B0604020202020204" pitchFamily="34" charset="0"/>
              </a:rPr>
              <a:t> женске и мушке.</a:t>
            </a:r>
            <a:endParaRPr lang="en-US" altLang="en-US" sz="18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en-US" altLang="en-US" sz="1800" dirty="0">
              <a:latin typeface="+mj-lt"/>
              <a:cs typeface="Arial" charset="0"/>
            </a:endParaRPr>
          </a:p>
        </p:txBody>
      </p:sp>
      <p:pic>
        <p:nvPicPr>
          <p:cNvPr id="39940" name="Picture 2" descr="Čaura&#10;Drška&#10;Stablo&#10;Listići&#10;Rizoidi&#10;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6755" y="1052736"/>
            <a:ext cx="24352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4" descr="Muška jedinka&#10;Muški polni organ&#10;Ženska jedinka Ženski polni organ&#10;Oplođenje&#10;Oplođena&#10;jajna&#10;ćelija&#10;Biljka sa&#10;sporama&#10;Čahura...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32362" y="3212976"/>
            <a:ext cx="3024013" cy="3387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539750" y="549275"/>
            <a:ext cx="8229600" cy="1143000"/>
          </a:xfrm>
        </p:spPr>
        <p:txBody>
          <a:bodyPr/>
          <a:lstStyle/>
          <a:p>
            <a:r>
              <a:rPr lang="en-US" altLang="en-US" sz="3200" b="1">
                <a:solidFill>
                  <a:schemeClr val="tx1"/>
                </a:solidFill>
                <a:latin typeface="Arial" charset="0"/>
                <a:cs typeface="Arial" charset="0"/>
              </a:rPr>
              <a:t>Смена полне и бесполне генерације код маховина</a:t>
            </a:r>
          </a:p>
        </p:txBody>
      </p:sp>
      <p:pic>
        <p:nvPicPr>
          <p:cNvPr id="40963" name="Picture 2" descr="Lisnate mahovine&#10;• Najbrojnije&#10;• Zeljasto stablo, trouglasti listići&#10;• Busenjača&#10;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844675"/>
            <a:ext cx="607695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1588" y="333375"/>
            <a:ext cx="8963025" cy="619125"/>
          </a:xfrm>
        </p:spPr>
        <p:txBody>
          <a:bodyPr/>
          <a:lstStyle/>
          <a:p>
            <a:pPr algn="ctr" eaLnBrk="1" hangingPunct="1"/>
            <a:r>
              <a:rPr lang="en-US" altLang="en-US" sz="3200" b="1" u="sng">
                <a:solidFill>
                  <a:schemeClr val="tx1"/>
                </a:solidFill>
                <a:latin typeface="Arial" charset="0"/>
                <a:cs typeface="Arial" charset="0"/>
              </a:rPr>
              <a:t>Папрати</a:t>
            </a:r>
            <a:r>
              <a:rPr lang="en-US" altLang="en-US" sz="3200">
                <a:solidFill>
                  <a:schemeClr val="tx1"/>
                </a:solidFill>
                <a:latin typeface="Arial" charset="0"/>
                <a:cs typeface="Arial" charset="0"/>
              </a:rPr>
              <a:t>- имају хетероморфни циклус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4925" y="1125538"/>
            <a:ext cx="9144000" cy="554355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Гаметофит</a:t>
            </a: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 је посебна биљка,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једноставне грађе, хетеротрофна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x-none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Спорофит</a:t>
            </a: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 је аутотрофан и сложене грађе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, то је биљка папрат која на својим листовима образује споре, клијањем спора настаје гаметофит- </a:t>
            </a:r>
            <a:r>
              <a:rPr lang="sr-Cyrl-R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проталијум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 на коме се развијају антеридије и архегоније са полним ћелијама, чијим спајањем настаје зигот који се развија у млад спорофит.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988" name="Picture 2" descr="http://1.bp.blogspot.com/-wyD_RsoMKrg/VqIw1s35qmI/AAAAAAAAD-w/AZng-Hx-7R4/s1600/gametofit-sporof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3860800"/>
            <a:ext cx="5067300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395288" y="692150"/>
            <a:ext cx="8229600" cy="650875"/>
          </a:xfrm>
        </p:spPr>
        <p:txBody>
          <a:bodyPr/>
          <a:lstStyle/>
          <a:p>
            <a:r>
              <a:rPr lang="en-US" altLang="en-US" sz="32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Циклус</a:t>
            </a:r>
            <a:r>
              <a:rPr lang="en-US" altLang="en-US" sz="32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развића</a:t>
            </a:r>
            <a:r>
              <a:rPr lang="en-US" altLang="en-US" sz="32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200" b="1" u="sng" dirty="0" err="1">
                <a:solidFill>
                  <a:schemeClr val="tx1"/>
                </a:solidFill>
                <a:latin typeface="Arial" charset="0"/>
                <a:cs typeface="Arial" charset="0"/>
              </a:rPr>
              <a:t>изоспорних</a:t>
            </a:r>
            <a:r>
              <a:rPr lang="en-US" altLang="en-US" sz="32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папрати</a:t>
            </a:r>
            <a:endParaRPr lang="en-US" altLang="en-US" sz="3200" b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79734" y="2060848"/>
            <a:ext cx="4679950" cy="4248150"/>
          </a:xfrm>
        </p:spPr>
        <p:txBody>
          <a:bodyPr/>
          <a:lstStyle/>
          <a:p>
            <a:r>
              <a:rPr lang="en-US" altLang="en-US" sz="1800" dirty="0" err="1">
                <a:latin typeface="Arial" charset="0"/>
                <a:cs typeface="Arial" charset="0"/>
              </a:rPr>
              <a:t>Споре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ношене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ветром</a:t>
            </a:r>
            <a:r>
              <a:rPr lang="en-US" altLang="en-US" sz="1800" dirty="0">
                <a:latin typeface="Arial" charset="0"/>
                <a:cs typeface="Arial" charset="0"/>
              </a:rPr>
              <a:t> у </a:t>
            </a:r>
            <a:r>
              <a:rPr lang="en-US" altLang="en-US" sz="1800" dirty="0" err="1">
                <a:latin typeface="Arial" charset="0"/>
                <a:cs typeface="Arial" charset="0"/>
              </a:rPr>
              <a:t>повољним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условима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клијају</a:t>
            </a:r>
            <a:r>
              <a:rPr lang="en-US" altLang="en-US" sz="1800" dirty="0">
                <a:latin typeface="Arial" charset="0"/>
                <a:cs typeface="Arial" charset="0"/>
              </a:rPr>
              <a:t>, </a:t>
            </a:r>
            <a:r>
              <a:rPr lang="en-US" altLang="en-US" sz="1800" dirty="0" err="1">
                <a:latin typeface="Arial" charset="0"/>
                <a:cs typeface="Arial" charset="0"/>
              </a:rPr>
              <a:t>настаје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проталијум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(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гаметофит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).</a:t>
            </a:r>
          </a:p>
          <a:p>
            <a:r>
              <a:rPr lang="en-US" altLang="en-US" sz="1800" dirty="0" err="1">
                <a:latin typeface="Arial" charset="0"/>
                <a:cs typeface="Arial" charset="0"/>
              </a:rPr>
              <a:t>На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истом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проталијуму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се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образују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и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антеридије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и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архегоније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.</a:t>
            </a:r>
          </a:p>
          <a:p>
            <a:r>
              <a:rPr lang="en-US" altLang="en-US" sz="1800" dirty="0">
                <a:solidFill>
                  <a:srgbClr val="0070C0"/>
                </a:solidFill>
                <a:latin typeface="Arial" charset="0"/>
                <a:cs typeface="Arial" charset="0"/>
              </a:rPr>
              <a:t>У </a:t>
            </a:r>
            <a:r>
              <a:rPr lang="en-US" altLang="en-US" sz="1800" dirty="0" err="1">
                <a:solidFill>
                  <a:srgbClr val="0070C0"/>
                </a:solidFill>
                <a:latin typeface="Arial" charset="0"/>
                <a:cs typeface="Arial" charset="0"/>
              </a:rPr>
              <a:t>антеридијама</a:t>
            </a:r>
            <a:r>
              <a:rPr lang="en-US" altLang="en-US" sz="1800" dirty="0">
                <a:solidFill>
                  <a:srgbClr val="0070C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се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образују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0070C0"/>
                </a:solidFill>
                <a:latin typeface="Arial" charset="0"/>
                <a:cs typeface="Arial" charset="0"/>
              </a:rPr>
              <a:t>сперматозоиди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. </a:t>
            </a:r>
          </a:p>
          <a:p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У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архегонији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се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образује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јајна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ћелија</a:t>
            </a:r>
            <a:endParaRPr lang="en-US" altLang="en-US" sz="1800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r>
              <a:rPr lang="en-US" altLang="en-US" sz="1800" dirty="0" err="1">
                <a:latin typeface="Arial" charset="0"/>
                <a:cs typeface="Arial" charset="0"/>
              </a:rPr>
              <a:t>Сперматозоиди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пливају</a:t>
            </a:r>
            <a:r>
              <a:rPr lang="en-US" altLang="en-US" sz="1800" dirty="0">
                <a:latin typeface="Arial" charset="0"/>
                <a:cs typeface="Arial" charset="0"/>
              </a:rPr>
              <a:t> и </a:t>
            </a:r>
            <a:r>
              <a:rPr lang="en-US" altLang="en-US" sz="1800" dirty="0" err="1">
                <a:latin typeface="Arial" charset="0"/>
                <a:cs typeface="Arial" charset="0"/>
              </a:rPr>
              <a:t>улазе</a:t>
            </a:r>
            <a:r>
              <a:rPr lang="en-US" altLang="en-US" sz="1800" dirty="0">
                <a:latin typeface="Arial" charset="0"/>
                <a:cs typeface="Arial" charset="0"/>
              </a:rPr>
              <a:t> у </a:t>
            </a:r>
            <a:r>
              <a:rPr lang="en-US" altLang="en-US" sz="1800" dirty="0" err="1">
                <a:latin typeface="Arial" charset="0"/>
                <a:cs typeface="Arial" charset="0"/>
              </a:rPr>
              <a:t>архегонију</a:t>
            </a:r>
            <a:endParaRPr lang="en-US" altLang="en-US" sz="1800" dirty="0">
              <a:latin typeface="Arial" charset="0"/>
              <a:cs typeface="Arial" charset="0"/>
            </a:endParaRPr>
          </a:p>
          <a:p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Оплођење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је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у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архегонији-зигот</a:t>
            </a:r>
            <a:endParaRPr lang="en-US" altLang="en-US" sz="1800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Зигот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се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развија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у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спорофит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(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диплоидан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)</a:t>
            </a:r>
          </a:p>
          <a:p>
            <a:endParaRPr lang="en-US" altLang="en-US" dirty="0">
              <a:solidFill>
                <a:srgbClr val="FF0000"/>
              </a:solidFill>
            </a:endParaRPr>
          </a:p>
          <a:p>
            <a:endParaRPr lang="en-US" altLang="en-US" dirty="0">
              <a:solidFill>
                <a:srgbClr val="FF0000"/>
              </a:solidFill>
            </a:endParaRPr>
          </a:p>
        </p:txBody>
      </p:sp>
      <p:pic>
        <p:nvPicPr>
          <p:cNvPr id="43012" name="Picture 2" descr="Za buduće naučnike&#10;• Smena generacija-objašnjenje&#10;Kada sa lista biljke(1), spora(2), padne na tlo, uz prisustvo vlage,&#10;kli...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29256" t="38838" r="20862"/>
          <a:stretch>
            <a:fillRect/>
          </a:stretch>
        </p:blipFill>
        <p:spPr bwMode="auto">
          <a:xfrm>
            <a:off x="4783471" y="2124206"/>
            <a:ext cx="4040187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395288" y="765175"/>
            <a:ext cx="8229600" cy="650875"/>
          </a:xfrm>
        </p:spPr>
        <p:txBody>
          <a:bodyPr/>
          <a:lstStyle/>
          <a:p>
            <a:pPr algn="ctr"/>
            <a:r>
              <a:rPr lang="en-US" altLang="en-US" sz="32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Циклус</a:t>
            </a:r>
            <a:r>
              <a:rPr lang="en-US" altLang="en-US" sz="32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развића</a:t>
            </a:r>
            <a:r>
              <a:rPr lang="en-US" altLang="en-US" sz="32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200" b="1" u="sng" dirty="0" err="1">
                <a:solidFill>
                  <a:schemeClr val="tx1"/>
                </a:solidFill>
                <a:latin typeface="Arial" charset="0"/>
                <a:cs typeface="Arial" charset="0"/>
              </a:rPr>
              <a:t>хетероспорних</a:t>
            </a:r>
            <a:r>
              <a:rPr lang="en-US" altLang="en-US" sz="32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папра</a:t>
            </a:r>
            <a:r>
              <a:rPr lang="en-US" altLang="en-US" sz="3200" dirty="0" err="1">
                <a:solidFill>
                  <a:schemeClr val="tx1"/>
                </a:solidFill>
                <a:latin typeface="Arial" charset="0"/>
                <a:cs typeface="Arial" charset="0"/>
              </a:rPr>
              <a:t>ти</a:t>
            </a:r>
            <a:endParaRPr lang="en-US" altLang="en-US" sz="3200" dirty="0"/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>
          <a:xfrm>
            <a:off x="179388" y="2205038"/>
            <a:ext cx="4537075" cy="4173537"/>
          </a:xfrm>
        </p:spPr>
        <p:txBody>
          <a:bodyPr/>
          <a:lstStyle/>
          <a:p>
            <a:r>
              <a:rPr lang="en-US" altLang="en-US" sz="2000" dirty="0" err="1">
                <a:latin typeface="Arial" charset="0"/>
                <a:cs typeface="Arial" charset="0"/>
              </a:rPr>
              <a:t>Бесполно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dirty="0" err="1">
                <a:latin typeface="Arial" charset="0"/>
                <a:cs typeface="Arial" charset="0"/>
              </a:rPr>
              <a:t>размножавање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dirty="0" err="1">
                <a:latin typeface="Arial" charset="0"/>
                <a:cs typeface="Arial" charset="0"/>
              </a:rPr>
              <a:t>се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dirty="0" err="1">
                <a:latin typeface="Arial" charset="0"/>
                <a:cs typeface="Arial" charset="0"/>
              </a:rPr>
              <a:t>врши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dirty="0" err="1">
                <a:latin typeface="Arial" charset="0"/>
                <a:cs typeface="Arial" charset="0"/>
              </a:rPr>
              <a:t>спорама</a:t>
            </a:r>
            <a:r>
              <a:rPr lang="en-US" altLang="en-US" sz="2000" dirty="0">
                <a:latin typeface="Arial" charset="0"/>
                <a:cs typeface="Arial" charset="0"/>
              </a:rPr>
              <a:t>. </a:t>
            </a:r>
          </a:p>
          <a:p>
            <a:r>
              <a:rPr lang="en-US" altLang="en-US" sz="2000" dirty="0" err="1">
                <a:latin typeface="Arial" charset="0"/>
                <a:cs typeface="Arial" charset="0"/>
              </a:rPr>
              <a:t>Из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dirty="0" err="1">
                <a:latin typeface="Arial" charset="0"/>
                <a:cs typeface="Arial" charset="0"/>
              </a:rPr>
              <a:t>микроспора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dirty="0" err="1">
                <a:latin typeface="Arial" charset="0"/>
                <a:cs typeface="Arial" charset="0"/>
              </a:rPr>
              <a:t>клија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мушки</a:t>
            </a:r>
            <a:r>
              <a:rPr lang="en-US" alt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проталијум</a:t>
            </a:r>
            <a:r>
              <a:rPr lang="en-US" altLang="en-US" sz="2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(</a:t>
            </a:r>
            <a:r>
              <a:rPr lang="en-US" altLang="en-US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микрогаметофит</a:t>
            </a:r>
            <a:r>
              <a:rPr lang="en-US" altLang="en-US" sz="2000" b="1" dirty="0">
                <a:latin typeface="Arial" charset="0"/>
                <a:cs typeface="Arial" charset="0"/>
              </a:rPr>
              <a:t>)</a:t>
            </a:r>
          </a:p>
          <a:p>
            <a:r>
              <a:rPr lang="en-US" altLang="en-US" sz="2000" dirty="0">
                <a:latin typeface="Arial" charset="0"/>
                <a:cs typeface="Arial" charset="0"/>
              </a:rPr>
              <a:t>У </a:t>
            </a:r>
            <a:r>
              <a:rPr lang="en-US" altLang="en-US" sz="2000" dirty="0" err="1">
                <a:latin typeface="Arial" charset="0"/>
                <a:cs typeface="Arial" charset="0"/>
              </a:rPr>
              <a:t>антеридијама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dirty="0" err="1">
                <a:latin typeface="Arial" charset="0"/>
                <a:cs typeface="Arial" charset="0"/>
              </a:rPr>
              <a:t>се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dirty="0" err="1">
                <a:latin typeface="Arial" charset="0"/>
                <a:cs typeface="Arial" charset="0"/>
              </a:rPr>
              <a:t>образују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dirty="0" err="1">
                <a:latin typeface="Arial" charset="0"/>
                <a:cs typeface="Arial" charset="0"/>
              </a:rPr>
              <a:t>по</a:t>
            </a:r>
            <a:r>
              <a:rPr lang="en-US" altLang="en-US" sz="2000" dirty="0">
                <a:latin typeface="Arial" charset="0"/>
                <a:cs typeface="Arial" charset="0"/>
              </a:rPr>
              <a:t> 4 </a:t>
            </a:r>
            <a:r>
              <a:rPr lang="en-US" altLang="en-US" sz="2000" dirty="0" err="1">
                <a:latin typeface="Arial" charset="0"/>
                <a:cs typeface="Arial" charset="0"/>
              </a:rPr>
              <a:t>сперматозоида</a:t>
            </a:r>
            <a:endParaRPr lang="en-US" altLang="en-US" sz="2000" dirty="0">
              <a:latin typeface="Arial" charset="0"/>
              <a:cs typeface="Arial" charset="0"/>
            </a:endParaRPr>
          </a:p>
          <a:p>
            <a:r>
              <a:rPr lang="en-US" altLang="en-US" sz="2000" dirty="0" err="1">
                <a:latin typeface="Arial" charset="0"/>
                <a:cs typeface="Arial" charset="0"/>
              </a:rPr>
              <a:t>Мегаспора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dirty="0" err="1">
                <a:latin typeface="Arial" charset="0"/>
                <a:cs typeface="Arial" charset="0"/>
              </a:rPr>
              <a:t>клија</a:t>
            </a:r>
            <a:r>
              <a:rPr lang="en-US" altLang="en-US" sz="2000" dirty="0">
                <a:latin typeface="Arial" charset="0"/>
                <a:cs typeface="Arial" charset="0"/>
              </a:rPr>
              <a:t> у </a:t>
            </a:r>
            <a:r>
              <a:rPr lang="en-US" altLang="en-US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женски</a:t>
            </a:r>
            <a:r>
              <a:rPr lang="en-US" alt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проталијум</a:t>
            </a:r>
            <a:r>
              <a:rPr lang="en-US" alt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 (</a:t>
            </a:r>
            <a:r>
              <a:rPr lang="en-US" altLang="en-US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мегагаметофит</a:t>
            </a:r>
            <a:r>
              <a:rPr lang="en-US" alt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)</a:t>
            </a:r>
          </a:p>
          <a:p>
            <a:r>
              <a:rPr lang="en-US" altLang="en-US" sz="2000" dirty="0">
                <a:latin typeface="Arial" charset="0"/>
                <a:cs typeface="Arial" charset="0"/>
              </a:rPr>
              <a:t>У </a:t>
            </a:r>
            <a:r>
              <a:rPr lang="en-US" altLang="en-US" sz="2000" dirty="0" err="1">
                <a:latin typeface="Arial" charset="0"/>
                <a:cs typeface="Arial" charset="0"/>
              </a:rPr>
              <a:t>архегонијама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dirty="0" err="1">
                <a:latin typeface="Arial" charset="0"/>
                <a:cs typeface="Arial" charset="0"/>
              </a:rPr>
              <a:t>се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dirty="0" err="1">
                <a:latin typeface="Arial" charset="0"/>
                <a:cs typeface="Arial" charset="0"/>
              </a:rPr>
              <a:t>образују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dirty="0" err="1">
                <a:latin typeface="Arial" charset="0"/>
                <a:cs typeface="Arial" charset="0"/>
              </a:rPr>
              <a:t>јајне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dirty="0" err="1">
                <a:latin typeface="Arial" charset="0"/>
                <a:cs typeface="Arial" charset="0"/>
              </a:rPr>
              <a:t>ћелије</a:t>
            </a:r>
            <a:endParaRPr lang="en-US" altLang="en-US" sz="2000" dirty="0">
              <a:latin typeface="Arial" charset="0"/>
              <a:cs typeface="Arial" charset="0"/>
            </a:endParaRPr>
          </a:p>
          <a:p>
            <a:r>
              <a:rPr lang="en-US" altLang="en-US" sz="2000" dirty="0" err="1">
                <a:latin typeface="Arial" charset="0"/>
                <a:cs typeface="Arial" charset="0"/>
              </a:rPr>
              <a:t>Зигот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dirty="0" err="1">
                <a:latin typeface="Arial" charset="0"/>
                <a:cs typeface="Arial" charset="0"/>
              </a:rPr>
              <a:t>се</a:t>
            </a:r>
            <a:r>
              <a:rPr lang="en-US" altLang="en-US" sz="2000" dirty="0">
                <a:latin typeface="Arial" charset="0"/>
                <a:cs typeface="Arial" charset="0"/>
              </a:rPr>
              <a:t> </a:t>
            </a:r>
            <a:r>
              <a:rPr lang="en-US" altLang="en-US" sz="2000" dirty="0" err="1">
                <a:latin typeface="Arial" charset="0"/>
                <a:cs typeface="Arial" charset="0"/>
              </a:rPr>
              <a:t>развија</a:t>
            </a:r>
            <a:r>
              <a:rPr lang="en-US" altLang="en-US" sz="2000" dirty="0">
                <a:latin typeface="Arial" charset="0"/>
                <a:cs typeface="Arial" charset="0"/>
              </a:rPr>
              <a:t> у</a:t>
            </a:r>
            <a:r>
              <a:rPr lang="en-US" altLang="en-US" sz="2000" b="1" dirty="0">
                <a:latin typeface="Arial" charset="0"/>
                <a:cs typeface="Arial" charset="0"/>
              </a:rPr>
              <a:t> </a:t>
            </a:r>
            <a:r>
              <a:rPr lang="en-US" altLang="en-US" sz="2000" b="1" dirty="0" err="1">
                <a:solidFill>
                  <a:srgbClr val="0070C0"/>
                </a:solidFill>
                <a:latin typeface="Arial" charset="0"/>
                <a:cs typeface="Arial" charset="0"/>
              </a:rPr>
              <a:t>спорофит</a:t>
            </a:r>
            <a:r>
              <a:rPr lang="en-US" altLang="en-US" sz="2000" b="1" dirty="0">
                <a:latin typeface="Arial" charset="0"/>
                <a:cs typeface="Arial" charset="0"/>
              </a:rPr>
              <a:t>.</a:t>
            </a:r>
            <a:endParaRPr lang="en-US" altLang="en-US" sz="2000" dirty="0">
              <a:latin typeface="Arial" charset="0"/>
              <a:cs typeface="Arial" charset="0"/>
            </a:endParaRPr>
          </a:p>
        </p:txBody>
      </p:sp>
      <p:pic>
        <p:nvPicPr>
          <p:cNvPr id="44036" name="Picture 5" descr="Image result for heterospory paprati image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7249" t="20387" r="8366"/>
          <a:stretch>
            <a:fillRect/>
          </a:stretch>
        </p:blipFill>
        <p:spPr bwMode="auto">
          <a:xfrm>
            <a:off x="4932363" y="2636838"/>
            <a:ext cx="4005262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35012"/>
            <a:ext cx="4465638" cy="6122987"/>
          </a:xfrm>
        </p:spPr>
        <p:txBody>
          <a:bodyPr>
            <a:normAutofit fontScale="2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sr-Cyrl-RS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r-Cyrl-RS" sz="5600" dirty="0">
                <a:latin typeface="Arial" panose="020B0604020202020204" pitchFamily="34" charset="0"/>
                <a:cs typeface="Arial" panose="020B0604020202020204" pitchFamily="34" charset="0"/>
              </a:rPr>
              <a:t>То су хетероспорне биљке па формирају </a:t>
            </a:r>
            <a:r>
              <a:rPr lang="sr-Cyrl-RS" sz="5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микроспорофиле</a:t>
            </a:r>
            <a:r>
              <a:rPr lang="sr-Cyrl-R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5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мегаспорофиле</a:t>
            </a:r>
            <a:r>
              <a:rPr lang="sr-Cyrl-R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5600" dirty="0">
                <a:latin typeface="Arial" panose="020B0604020202020204" pitchFamily="34" charset="0"/>
                <a:cs typeface="Arial" panose="020B0604020202020204" pitchFamily="34" charset="0"/>
              </a:rPr>
              <a:t>који се груписани у шишарке (</a:t>
            </a:r>
            <a:r>
              <a:rPr lang="sr-Cyrl-RS" sz="5600" b="1" dirty="0">
                <a:latin typeface="Arial" panose="020B0604020202020204" pitchFamily="34" charset="0"/>
                <a:cs typeface="Arial" panose="020B0604020202020204" pitchFamily="34" charset="0"/>
              </a:rPr>
              <a:t>стробилусе</a:t>
            </a:r>
            <a:r>
              <a:rPr lang="sr-Cyrl-RS" sz="560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sr-Latn-RS" sz="5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5600" dirty="0">
                <a:latin typeface="Arial" panose="020B0604020202020204" pitchFamily="34" charset="0"/>
                <a:cs typeface="Arial" panose="020B0604020202020204" pitchFamily="34" charset="0"/>
              </a:rPr>
              <a:t>микроспорофилима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налазе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микроспорангије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поленове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кесице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којима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мејотичком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деобом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5600" dirty="0">
                <a:latin typeface="Arial" panose="020B0604020202020204" pitchFamily="34" charset="0"/>
                <a:cs typeface="Arial" panose="020B0604020202020204" pitchFamily="34" charset="0"/>
              </a:rPr>
              <a:t>настају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микроспоре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sr-Cyrl-RS" sz="5600" dirty="0">
                <a:latin typeface="Arial" panose="020B0604020202020204" pitchFamily="34" charset="0"/>
                <a:cs typeface="Arial" panose="020B0604020202020204" pitchFamily="34" charset="0"/>
              </a:rPr>
              <a:t>имају 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хрозома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endParaRPr lang="sr-Latn-RS" sz="5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5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Микроспора</a:t>
            </a:r>
            <a:r>
              <a:rPr lang="en-U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клија</a:t>
            </a:r>
            <a:r>
              <a:rPr lang="en-U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5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развија</a:t>
            </a:r>
            <a:r>
              <a:rPr lang="en-U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U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en-US" sz="5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поленово</a:t>
            </a:r>
            <a:r>
              <a:rPr lang="en-U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зрно</a:t>
            </a:r>
            <a:r>
              <a:rPr lang="sr-Latn-RS" sz="5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поленовом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зрну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u="sng" dirty="0" err="1">
                <a:latin typeface="Arial" panose="020B0604020202020204" pitchFamily="34" charset="0"/>
                <a:cs typeface="Arial" panose="020B0604020202020204" pitchFamily="34" charset="0"/>
              </a:rPr>
              <a:t>образује</a:t>
            </a:r>
            <a:r>
              <a:rPr lang="en-US" sz="56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u="sng" dirty="0" err="1">
                <a:latin typeface="Arial" panose="020B0604020202020204" pitchFamily="34" charset="0"/>
                <a:cs typeface="Arial" panose="020B0604020202020204" pitchFamily="34" charset="0"/>
              </a:rPr>
              <a:t>једна</a:t>
            </a:r>
            <a:r>
              <a:rPr lang="en-US" sz="56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u="sng" dirty="0" err="1">
                <a:latin typeface="Arial" panose="020B0604020202020204" pitchFamily="34" charset="0"/>
                <a:cs typeface="Arial" panose="020B0604020202020204" pitchFamily="34" charset="0"/>
              </a:rPr>
              <a:t>ћелија</a:t>
            </a:r>
            <a:r>
              <a:rPr lang="en-US" sz="56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u="sng" dirty="0" err="1">
                <a:latin typeface="Arial" panose="020B0604020202020204" pitchFamily="34" charset="0"/>
                <a:cs typeface="Arial" panose="020B0604020202020204" pitchFamily="34" charset="0"/>
              </a:rPr>
              <a:t>која</a:t>
            </a:r>
            <a:r>
              <a:rPr lang="en-US" sz="56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u="sng" dirty="0" err="1">
                <a:latin typeface="Arial" panose="020B0604020202020204" pitchFamily="34" charset="0"/>
                <a:cs typeface="Arial" panose="020B0604020202020204" pitchFamily="34" charset="0"/>
              </a:rPr>
              <a:t>игра</a:t>
            </a:r>
            <a:r>
              <a:rPr lang="en-US" sz="56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u="sng" dirty="0" err="1">
                <a:latin typeface="Arial" panose="020B0604020202020204" pitchFamily="34" charset="0"/>
                <a:cs typeface="Arial" panose="020B0604020202020204" pitchFamily="34" charset="0"/>
              </a:rPr>
              <a:t>улогу</a:t>
            </a:r>
            <a:r>
              <a:rPr lang="en-US" sz="56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u="sng" dirty="0" err="1">
                <a:latin typeface="Arial" panose="020B0604020202020204" pitchFamily="34" charset="0"/>
                <a:cs typeface="Arial" panose="020B0604020202020204" pitchFamily="34" charset="0"/>
              </a:rPr>
              <a:t>антеридије</a:t>
            </a:r>
            <a:r>
              <a:rPr lang="sr-Cyrl-RS" sz="5600" u="sng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r-Latn-RS" sz="56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r-Latn-RS" sz="5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r-Cyrl-RS" sz="5600" b="1" dirty="0">
                <a:latin typeface="Arial" panose="020B0604020202020204" pitchFamily="34" charset="0"/>
                <a:cs typeface="Arial" panose="020B0604020202020204" pitchFamily="34" charset="0"/>
              </a:rPr>
              <a:t>нтеридијска ћелија</a:t>
            </a:r>
            <a:r>
              <a:rPr lang="sr-Cyrl-RS" sz="5600" dirty="0">
                <a:latin typeface="Arial" panose="020B0604020202020204" pitchFamily="34" charset="0"/>
                <a:cs typeface="Arial" panose="020B0604020202020204" pitchFamily="34" charset="0"/>
              </a:rPr>
              <a:t>  се дели митозом </a:t>
            </a:r>
            <a:r>
              <a:rPr lang="sr-Cyrl-R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две ћелије</a:t>
            </a:r>
            <a:r>
              <a:rPr lang="sr-Cyrl-RS" sz="5600" dirty="0">
                <a:latin typeface="Arial" panose="020B0604020202020204" pitchFamily="34" charset="0"/>
                <a:cs typeface="Arial" panose="020B0604020202020204" pitchFamily="34" charset="0"/>
              </a:rPr>
              <a:t>. Једна је стерилна,  а друга сперматогена од које митотичком деобом настају </a:t>
            </a:r>
            <a:r>
              <a:rPr lang="sr-Cyrl-RS" sz="5600" u="sng" dirty="0">
                <a:latin typeface="Arial" panose="020B0604020202020204" pitchFamily="34" charset="0"/>
                <a:cs typeface="Arial" panose="020B0604020202020204" pitchFamily="34" charset="0"/>
              </a:rPr>
              <a:t>две полне ћелије-</a:t>
            </a:r>
            <a:r>
              <a:rPr lang="sr-Cyrl-RS" sz="5600" b="1" u="sng" dirty="0">
                <a:latin typeface="Arial" panose="020B0604020202020204" pitchFamily="34" charset="0"/>
                <a:cs typeface="Arial" panose="020B0604020202020204" pitchFamily="34" charset="0"/>
              </a:rPr>
              <a:t>спермије</a:t>
            </a:r>
            <a:r>
              <a:rPr lang="sr-Cyrl-RS" sz="5600" u="sng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r-Latn-RS" sz="56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r-Cyrl-R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Мегаспорофили</a:t>
            </a:r>
            <a:r>
              <a:rPr lang="sr-Cyrl-RS" sz="5600" dirty="0">
                <a:latin typeface="Arial" panose="020B0604020202020204" pitchFamily="34" charset="0"/>
                <a:cs typeface="Arial" panose="020B0604020202020204" pitchFamily="34" charset="0"/>
              </a:rPr>
              <a:t> су такође љуспастити и на њима се развијају по два семена </a:t>
            </a:r>
            <a:r>
              <a:rPr lang="sr-Latn-R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5600" dirty="0">
                <a:latin typeface="Arial" panose="020B0604020202020204" pitchFamily="34" charset="0"/>
                <a:cs typeface="Arial" panose="020B0604020202020204" pitchFamily="34" charset="0"/>
              </a:rPr>
              <a:t>заметка 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којима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налазе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u="sng" dirty="0" err="1">
                <a:latin typeface="Arial" panose="020B0604020202020204" pitchFamily="34" charset="0"/>
                <a:cs typeface="Arial" panose="020B0604020202020204" pitchFamily="34" charset="0"/>
              </a:rPr>
              <a:t>мегаспорангије</a:t>
            </a:r>
            <a:r>
              <a:rPr lang="sr-Cyrl-RS" sz="5600" u="sng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r-Latn-RS" sz="56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5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Мегаспора</a:t>
            </a:r>
            <a:r>
              <a:rPr lang="en-U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клија</a:t>
            </a:r>
            <a:r>
              <a:rPr lang="sr-Latn-R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r-Cyrl-R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настаје </a:t>
            </a:r>
            <a:r>
              <a:rPr lang="en-US" sz="5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женски</a:t>
            </a:r>
            <a:r>
              <a:rPr lang="en-US" sz="5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гаметофит</a:t>
            </a:r>
            <a:r>
              <a:rPr lang="en-US" sz="5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en-U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архегонијом</a:t>
            </a:r>
            <a:r>
              <a:rPr lang="en-U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sr-Cyrl-RS" sz="5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мегагаметофит</a:t>
            </a:r>
            <a:r>
              <a:rPr lang="sr-Cyrl-RS" sz="5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у к</a:t>
            </a:r>
            <a:r>
              <a:rPr lang="sr-Cyrl-RS" sz="5600" dirty="0">
                <a:latin typeface="Arial" panose="020B0604020202020204" pitchFamily="34" charset="0"/>
                <a:cs typeface="Arial" panose="020B0604020202020204" pitchFamily="34" charset="0"/>
              </a:rPr>
              <a:t>ојој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налази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крупна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јајна</a:t>
            </a:r>
            <a:r>
              <a:rPr lang="en-US" sz="5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ћелија</a:t>
            </a:r>
            <a:r>
              <a:rPr lang="sr-Latn-RS" sz="5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sr-Cyrl-RS" sz="5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5600" u="sng" dirty="0">
                <a:latin typeface="Arial" panose="020B0604020202020204" pitchFamily="34" charset="0"/>
                <a:cs typeface="Arial" panose="020B0604020202020204" pitchFamily="34" charset="0"/>
              </a:rPr>
              <a:t>На свакој љуспици- по 2 архегоније са по 1 јајном ћелијом.</a:t>
            </a:r>
            <a:endParaRPr lang="sr-Latn-RS" sz="56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Ветар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носи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поленово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зрно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које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упада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између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љуспи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женској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шишарци</a:t>
            </a:r>
            <a:r>
              <a:rPr lang="sr-Cyrl-RS" sz="5600" dirty="0">
                <a:latin typeface="Arial" panose="020B0604020202020204" pitchFamily="34" charset="0"/>
                <a:cs typeface="Arial" panose="020B0604020202020204" pitchFamily="34" charset="0"/>
              </a:rPr>
              <a:t>. Полен клија и образује поленову цев</a:t>
            </a:r>
            <a:r>
              <a:rPr lang="sr-Latn-RS" sz="56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стиже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5600" dirty="0">
                <a:latin typeface="Arial" panose="020B0604020202020204" pitchFamily="34" charset="0"/>
                <a:cs typeface="Arial" panose="020B0604020202020204" pitchFamily="34" charset="0"/>
              </a:rPr>
              <a:t>архегоније где излива свој садржај. Једна сперматична ћелија се спаја  са јајном ћелијом при 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чему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dirty="0" err="1">
                <a:latin typeface="Arial" panose="020B0604020202020204" pitchFamily="34" charset="0"/>
                <a:cs typeface="Arial" panose="020B0604020202020204" pitchFamily="34" charset="0"/>
              </a:rPr>
              <a:t>настаје</a:t>
            </a:r>
            <a:r>
              <a:rPr lang="en-US" sz="5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диплоидан</a:t>
            </a:r>
            <a:r>
              <a:rPr lang="en-US" sz="5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зигот</a:t>
            </a:r>
            <a:r>
              <a:rPr lang="sr-Latn-RS" sz="5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r-Cyrl-RS" sz="5600" dirty="0">
                <a:latin typeface="Arial" panose="020B0604020202020204" pitchFamily="34" charset="0"/>
                <a:cs typeface="Arial" panose="020B0604020202020204" pitchFamily="34" charset="0"/>
              </a:rPr>
              <a:t>Ткиво мегагаметофита сада представља ткиво за магацинирање хранљивих материја </a:t>
            </a:r>
            <a:r>
              <a:rPr lang="sr-Cyrl-RS" sz="5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ендосперм</a:t>
            </a:r>
            <a:r>
              <a:rPr lang="sr-Cyrl-RS" sz="5600" dirty="0">
                <a:latin typeface="Arial" panose="020B0604020202020204" pitchFamily="34" charset="0"/>
                <a:cs typeface="Arial" panose="020B0604020202020204" pitchFamily="34" charset="0"/>
              </a:rPr>
              <a:t>, који потпуно обавија ембрион у зрелом семену.</a:t>
            </a:r>
            <a:endParaRPr lang="sr-Latn-RS" sz="5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56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sr-Cyrl-RS" u="sng" dirty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sr-Cyrl-RS" u="sng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  <p:sp>
        <p:nvSpPr>
          <p:cNvPr id="45059" name="AutoShape 2" descr="data:image/jpeg;base64,/9j/4AAQSkZJRgABAQAAAQABAAD/2wCEAAkGBxITEhUUEhQWFRUWGRoYGBgXFx8ZGhsdGxcYGhgbGhwYHSggGhomHBsbIjIiJikrLi4uGSAzODMuNyotLisBCgoKBQUFDgUFDisZExkrKysrKysrKysrKysrKysrKysrKysrKysrKysrKysrKysrKysrKysrKysrKysrKysrK//AABEIAMIBAwMBIgACEQEDEQH/xAAbAAEAAgMBAQAAAAAAAAAAAAAABAUCAwYHAf/EAEAQAAIBAwIEBAQEBAQFAwUAAAECEQADIRIxBCJBUQUTYXEGMoGRQlKhsSPR8PEUYsHhM0NTcpIHFoIVJESisv/EABQBAQAAAAAAAAAAAAAAAAAAAAD/xAAUEQEAAAAAAAAAAAAAAAAAAAAA/9oADAMBAAIRAxEAPwD3GlKUClKUClKUClKUClKUClKUClKUClKUClKUClKUClKUClKUClKUClKUClKUClKUClKUClKUClKgeNeL2uGt+ZdJgsFAAkknYD9T9KCfSuK8R+PrZUDh1bW2JuCAnbrzHpAxn6VQPxoch2LNM5YkntB7bdOwoPUncASSAO5xVXxfxFwyGPMDNnlTnOOnL1nFebJcVjEapERODIPX0GMDvWq3ewQGCqRJAMCNekes6tqD0DjPiciPLQKM5usFmMyACTFV/wD7uaMNZid4Y+pzqx1/rbmBw9oZDEjqFABPcZOI3+h96ytiwYEnpLZyNQnMmGI/oUHUD4ucYZuHPeCw/nUux8V6jhEPcC6pP9enrXIvYtG4baDIySScAg7/APj65O4rDifD7ZBJOnfG+RyxG+7QTtkUHfcH8R2nYKwa2zfKGxPt3/3FXNePW3ZSI5lDhhEiSIIM/hYZzmMV2nw98SfguDlDBA46EmE1DoDgSJE9gYAdbSlKBSlKBSsPNWY1Cfegur3H39JH6UGdK1+cv5h9xQ30ESy5iMjMmB9zig2UqJd8StK2kuJjV1gDOWbZRytuRMGs7nG2wWBb5BLYJiRMYGTGYGQCD1EhIpXxWBEjINfaBSlKBSlKBSlKBSlKBSlKBVV8S+DrxVhrbSD8ykHZgDFWtKDxBEYE27ixdt4ZWGnsAQOgI2PZppb4ZnuQZ5oMZAkAbSfT967f48+H2ZxxNrJwLgJ2UH5l9YxHpjO/H3CrEMsEQAR21LIHrvB3g49gm2LSKLpvYt2ijgA6Rc1qSls9SSIkDDKTMrIrTxXFtcg6mUj5fLbRpHZWWG7GZ6YgRVT45bv+YTqBXUxA3l3YXLlz3K3LYx+UipvCWsGcdqDZatAGdInudzjuf3qWiCJEDb+hG1EAEj9f9f8AevizMnI794x+1Bm9nUvMogRETgzIJzuCJnoay4jjHQXHxcYLgBQWMMDpkCTOd53xmpfD8G7DBUiejTGMDE5z+gqa/gDquodRMMpAyMkkTH2oK/jOIAS2yAHDbENpOkbgcoTLz2ZcdTVV5+kqy/MsEE7xBkdpg/T0qQ2u2Qy8zKSPLbbIzHYkSQesn0IiWra6Ea2ZBXYnJ0hCI9QHnHY7xQereAcYLllSDOMd4OV+wx9DVjXmHw78R3LBcadSEgkExuADB/CMT2me9dzwHxHw13SBcVWaOVjBkmAPXOPWgtqUpQUPGfCti4zMxaWJJgINy5P4MjnIIMhhgyJqtb4PB1qLioQAbehVUiCTbDKEhUB3CjmPsBVhx3jVy7cbh+BAe4uLl5p8mycYkf8AEuwZ8sbfiKyJg2/Cl4TjOFua2d74vWbty4ea4zKt1CYAA0+SwVQAqhmgUG+x8HWiP4hgnVIQLp5ldZJZCS0O3Njf0FZ3fgvhmLElpYknCTzFiwVtGpVIYjSCANxzc1dJSg5+78J2WmXfOdk3BuEQNEAA3GMbbSDmdnF/D4e613VDSGTAwZskgypOmbKHBG7D1q8pQauFshEVBJCqFE74EZ9a20pQKUpQKUpQVXxB4yvDW2Ykao5QQYkmBMdP9K4dvjzjCZCWlVvlBVu3efTrG9Q/i/x7/EXuUTatkgR+KCQGz0nOIxINU/EcIFVYMtJYkGRJj02jt+u9B3Xg/wATXGsq1y8NRLTIUHDEDAEbRSqXwBgLCCF/Fvd0n526RX2g9QpSlApSlBhethlKsJBEH2NeafFfhP8Ahr6lAdF1SAemsRuBgbDOxn3r06qj4o8LHEWSC2krzA9oIPT2oPNeOP8ACRgJUOSx6qfKOB/l0KZ9UToa0o/Tv/r/AD/1qR4TdLoqsuluS4VPR7cOyNG4BUhvSetaOF4XLCCCpgagQQCeUERuFgfr1FBItGcCTJ9/T9p+1WnhnAtecIuNyfYzn9f7VV8EjYAjHpsADn98+tdV8IKVdydOlVBJ9yT9BANBLvcRb4ZtFi2rXB8zH2mCdz7f0Kfjfia8IYsukysdyNyunJjadgcb1qTiGctCnWTqjYQWOQTsMiq3xvhW8tdaxpLFWG0OcqfyywBB7iOooN7eI2b2XBDxGoZIyTg/NpG8ZHMahNwFxmD23LkQQUMkiCsOszMMf37VVux67/aKtvB+N1am/EhXX0kNq0uCNjI0noda98hIsLMuYJKkaQqwCvywNgR396wSygILiAc4GNo0jVgkH96sbt4XOZ0143HI8nYSukOBj39aitxdi2AUuec7mFtBQLpYxjQQBsQTIAG8xQYi4LWp0vi3pILzyriOYzjp1+9bU8f4m+qpfa5b4Y7ugKXrqxEA7206mBrI/LM1FTw5yVe+JdWi3aEhE07EEiLtwD8Ww6d2sHtymmczGkrmT1GmIMbj96DrPBfFODCLasabaryqgTQBGcYiPWtfxiIs2rwibF+zdB7DWEeD623cexNcRctgEboTsZhevc+1avEPEb9yxesBiyOj2m0gsCGUrmZg+ogig9bpXE+G/HOu2jNbHMoJ5iNwOb5YAJ6eorLi/jVom3bE9FIYzHzZEDaf6xQdpSvPj8bcQfw207EqY2k7tJPUAetbeF+OburntK64nTKkevNIPtj3oO8pXP8Ah3xXauOEdTaZvl1bGBnPSr8Gcig+0pSgVC8X45bNpnInoB3J2Hp71NrhP/ULzkIckNablGYKmJiNswebf2gUHEK2vYCWBJMbSCBB3ABjG9ZOZA0mZGD6TvnqaxQQxjJJIImNtzk/tivusTAO2B2Hb1ig6vwAr5Cho1AuDtuLjD7UrH4f44jh0BS4Tzfhn8R6xmlB6RSlKBSlKBSlKDyTiOCNi8bJWBbPJ15DByepP66hNS+KQy1xoAuQSY6rpQFhOQyxJxBUEwJI6X4z8MZnt31EhAVYDs0Z7yvzDvpjrXN8FxIdWRgCNBAHcDPURjMg+1BFv3/Lt3LunKKzEewyPQ/yroPhfiVctDaluJqB7jb7830iqJ05XW6QbcFWcnECF0uQcMV6neG6iq74d8QupbUcMom2GTzLghDzGCEUg3HIgkSuSczQWfifiPkMrM/lQHBZldhI0godKkktGrtybgiqzhfEGB1rOkn5TMMOpYN+EiRBzn61Z+N8Jw9u3/irpe+ZBNxwrlWkYVANFsagqxj/ADE9cltreRbt61pdxrIRtJ5tiwOJIzOMk+9BWaFckkALPLnafw6vpiam8Bw1u3JySwCktGFDByFjJlkTJjb7SUsJbW4qW3m4ApZ8gQTGBjqfvWu8pjrvJz19f5UH1r/PqQiRtOQJ7xvk1E4XwmwC5Zrjve1arjMJaSCcCAuTiR1wcYyZIyduvr/vWy24LCdtp7dvegzS3fsShcXLcAFbksP+3aQsdpgxg7VPW6vLobQzZ0kzbJAGx3UGOuZ6VHa5sDDAdYmBvmsXsBuZNzkRAxv9Gn8PoKCRxS3FKykETzHIcHBBYDG+A2TtFaL04A1asQYIicRInIxsTFbrV69bBHKwgnSTv6Z22j61ha4u25AUtafUpKnAMRvmIgTiJzQU/hiKqvbK5S5cWQwgAPIjOwDKIzgzIipP+AnBlfWJED1U9/8Aatdu0Ev3bZUsj+XdOkagZGicbCbO8dG7ipbWwQpB1i2CuDgz0JnSe/fHrQV6cI67euQdxsY7ielGulCQV6bkEY27ZreFCuo3PNKnUY2iNpmekzUsXNJGtQZIwTA0kwZDRByDgR96CtTikIAIAiIJ6EHoR7z9Km27zSX1ZwU1TvnJIwhnMg9u8Vq4zg0yQVEzB6MBgDtJ779K0EOoxzKACY6Ax9RGAaDqfC/i24p03FLr3BBYfWYb966fgfHeGuqGW6g9GIVh7g/2ry/zlJUyZAz/AORaR3OY+lTrnBDS1xSI3zmJ2gzONutB6JxPjnDW/mup9Dq39FmvP/jHx4cU627ci0hw/wDmOAx/LABjrzfSqk2JGST2I22zmM/WotuwBI9jBBcGJnbbJ/X0oPhRmLQdgRO47LHUifxfWsHuKsAkgTECQQIkE6uh/SpYb8vTEf2Ow3qJxChhpaSO0x7QR9aDq/h+3aFhdTAGXkAwJ1tMA53pWnwSyvkiboHM+CFn/iN3zX2g9OpSlApSlApSqbxT4it23Nq2r8RxET5NqCw7F2JCWh6uR6TQW122GBB2OK8i8Xv6b10WIvANpV0J8tWjnV3iNWqeVZMDMEmu9bwS9xM/49x5Z/8AxrJItx2uuYa97cqd1O9S/HPBLd3hvKVAugTaCjSFZflgDAE9Nu4oPOeF4QXIa+3mnUIUki2skAgJOTOdTasAxE4y4Ph9F+9aLa2bTeBj82q2+SIkNaO8T0k75cOSpIOCCytG6suQwjEao2O0/WL4s4u8RbtklUh7V50jTLKbvlyv5tPMBmHiATQSOHXznFwgNYB5Eb5buCPNI2iCQhg7ljupE67cebZtlbi51agRcU76TGCd4YYOfSdr2SqoQpZT+H8SbKJBjUoMjHNnYgEjQgW7zIZnEDB3yGBgjI+VoMjbFBNscSGOV0MRKbZBOfoSP0rDihOyzzZx3mP9a18JwtgwHlSECIZhSFJgZmDzGQdyQQSdsbnFENeTSxW0ULMYHKfxQeZhOJEj70GlLq7MIJ6Sd5g4oEUgxB2wN/fepiFHU6GVlbqVM474xH+gOQahJwmrMkNOZgQeuZgdftQfUtOCev19P7Vt1aYg6ZGft+n9qhreiYIOIAyCf0gVu4gOcEEYjH36elBoPFFW6/f7T3r5f40Nhlj13+3Ufr71HKSQoBx06/Wt6eHMTEjp3zPbFBEuXhbv23tOQGV0IaJ5dLgESRG/61apxVtv+Iuht9a7HtPpMY/YZql8d4C7/DKYi4ucdeWc9g2R2JPSp7cU4lQFuCIMiYnHTtP3oJnE8M4XUcgAqSuRDMhMjplVmNX0yK1C8cn8JiCSWOBiBEAEkkyV+bE1ot32T5SbTdA3PbbI2iY+nczW4Ot5irIbbjIZYIaNz/nx/eg+s4MkLAAxtk9t84z9t61F94OMc3WQJC6R3xnrBNfblkrCtGlgArCCrEGdiJVvlxse5qFcDsTq/FLDHMSIUKD1YHoeitnaQ+3uGOWG5z6fX+fvtW3g+LBXSZEZPbbJInPacRJ3mvnDOcADOfSdtQjoY/rpWN60H5l5TJgQZIBj2B/rpQLXDFio2OxAMDMSTn1GfUVgqqYgkyJEztHtI+tYWmwVI7+hNZNdODI2Mk6f2meh32oNV46CMEDcx3I/qIrQOgAOkemcnb2j0re1r8xJaOpAgSek4Hr0PWtHE2uUbkDMBvsJO9B0/gSWfJWWIMvMTvraelK0eBXrnkLpUgS0AXEgc7etKD1SlK53xu9xId/JE24IfeZ8s6VWGBksR8uc+1B0VVvi/jljh4FxibjfJaQF7r/9ltZYjuYgdSKheHXOP1oLyjRJ1kBBjyxEQ5OHxtt96q7vh/Gc7iyovXFTW6BFLOrcwLi6G8vSIUQZDZg0Fh/huM4qfOY8JYP/AC7bTfcf57oxa/7bcnPzirjw3w2zYTRZtrbWZhREk7ljuzHqTk1X/D1ziCX81Ytf8smJPO8kyxORpI6b+k3dApSq/wAc8VXh7RcguxIW3bX5rjn5EX1J6nAAJMAE0HH/ABxwBFwDhjqv3VY6NMhElWe45H4dSW1A3LaYxMc1xRFrhtKAxbdLmSdXK6tdDY3Ya5JE8xPpXp3gPhJtB7l4h+IvHVdYbf5baTtbQYA65Y5Y1UfE3w4zansqHDKVe2TEiCJBgyQCRGJnJxQVigNB1AZVlnOAWB22ywGSQcGeWq7i+HMnSdEsDManJAIYE7MrA7nOdyKieCcSTaQuQx0lX7hkOliQR+YNkTkGYrorLB1mZJIOrqp6D2nETsfuHLcF4ozRb4hFV43B5CQRMDoO28wciM3vDcQy8rc6EbEwQM5U9Yk4Pfp1zPh9t9YKQ2SQGwRBUAEwQeVsGNq1W7QCAgQFABGfWN9xjv22mg3Jwy/NYf3jv0BT3ByPoM4jcQ3KCEUHVAIypjIJxJEH3E53gY21Zee2YPbcHMfL169iIxUi3xNu6SGHllsnMyTAVkOzAiQQ2kiBAMmAgX0VH1KwOMqo7/oQd49acTxSnIWG6k7bYx2rdx3hhXUZHKMN+GOx6gxuYgHvVdcXBJ6Ce4IG+R0xv60GfD8SFzBDT1+X9pkn/Wptx1Yp/EOkwWC42OdxvsR/vUI8IRA3bHKYnm2E7EkY6ftUq54S4UMAIYbAyR+mQfeR2oM77W2EA56QSdsTBPrH1qLZSDrEAZGDk+onbNQr/Ix1YiQQT1wTWWuNx7dcg/7f1NB94q8QCgyoJ9P02n+dR7LyBByDInEGenY5rLczIPua1LA3MTkZ6z94xQWfAcYbsKwGsHb8LAz83ZoG9ZXeCeJTdTI7jMwGO5BkdPljrVPaulLgcEYYHO2QcH6faZroeF4gPbDATJhlmYOoz9/m9QZ3oKnirxCMBj5pkE828bAqRg7Y1EdKlB9ydiS0nYTJJ9CR6fhH1y4uzJlebTiRvIJEHbUOncRGZqC5JII3BCkEmI5hgRGodQYj9wz4pQVzhoOfpiY2/r2qDbvGdLAYHXrkTW7zx7iSAxjtM5PckZ6jqINaG4eQNtQXcd4GKDeoJkbjYkHJjHvHp79DR1AGlVMHeDsfXt71ptXTBU4YCBic/wBsVsVBpYZAPXqJ/wBY/vQdH8Pa14dF0Jgvs8fjY7HNKk+Bq5sqdCtl4Okba2jr2r5Qei0pSgUpSg+ExVDc+LeGBtlSzKxIZvLuDQAL2TyfmsuDMRE1fEVXL8P8IBpHDWQIiBbWNmXt2Zh7O3c0Ed/inhBpl3GohVmzcyWbQscmQzYU7NiJqqveI2DxP+INzzSo8uyjW7iLa/heZdYHQwe4wKgtjSvLg6tVw3w7Y80XAumBlFAVG+fLqBzZec7FVIiK3XfAuGIgWba9AVRQQICnTjllBpkQY+lBK4HjEuprtmVlhJBXKsVYQwBwQRW+tPC8LbtrptoqLM6UUKJO5gYrdQcIPA9d/irdshHtXfOURAa3xCBmB/ym6tw+6HaarBbdboQyt3ONgyhox2zA+vTeuv4n+H4laaOXiLFy2x/z2mV7Y9ZV73tp9a2fFHhXnWwy4dMg/v8A6Z7TQcrwV869gSS2sRByEjPcaYzvPTesg7QojUpENByH6+gyDGMxv0qFbYsSRhpMajvpC5z33Hv95b8fLYAViAGEwDnDY6/NvM4zQa7/AA4IA1MsGTsDEkkj6k564qrRWErdVXUGCQYMTy6R1Akkgy3NgiDNwwkgMA5nUoKjOehmNOmCRjmmNqXgAFNwq6hd3PNlSDzNiB3b+chFscTctYUhlMEBpxyidLTj6zE4qdwVy2WLPAuqW5YKELEEHMNImff0rnvDuIBB8p1uFZVmcclxoAUKx3fT+IbEKczAmXCpQhlY6Rmd8D2z7++KC9ezbu2xv0giQykbfUY3nYVmVPqf7fvVBZ8QdCChJQZIc8ragTKtGJGZMY6GBU8+PAk6rbCO0NP7YoLRkG/XbvUK94bacZXTP5SR9R01fSpAvSJG3fofY9f7VsCkjHSg5/ivAmAGhtUGYIjcHUZn2xHU5xFUdq1L82pAGAYxtMkD66SOtd1PfetXE21bcAwQZIxgyD9D+1BznH+FDT/DORHKx3j1xB9/0qDwVx7VwBgwzzjuIMR7CD1yDXTMu/fNa+Oshl0zgwcd/wC2KD7YW2RIIIzt36g+vp61T+IcPJ5cEEexnaezCNxvmsuK4e4txmtRziZONJH4R79Mdfc1F4XjjcGQdQE9gfT06fr2yEa4CCQ28np1mY+vf1+gzU+udx/c1s4oagGUbGNO2RyxHuKhKpEDaMfpj3GKDdescsz13+o/Yf1mo6Sphjg4nt/t+tbvMkAenfuP1rTfMrP5T9/T70HU+BcOfJWRsXH2uMO47Urb8PFjYUg7lzv3uMe9KD0ulKUClKUClKUClKUClKUFD8YAqlm+N7HEWnP/AGM3lXP/ANLjH3Aq+qD45wAv8Pesna7bdP8AyUjHY53rD4c4/wA/hbF07vbVj/3aRq/WaDm/jbw8qUu20JEkkg7HG46jHrEH0rn7PErcTWwAMZI2BBzmvU7tsMCDsa4TxnwFOGJvMYsnV5jHZZk6t5BYmCBMmIg4YKpPEBA1AsQAAZgQskb99Uz7dqj3rp4qAHIskkFwArXSYkWcSEMDnbeOWNz8tcC1/N0abUytpsM0CNV6flXlxbPYFu1SrvDlWJUQB0J9RA9RQOG4JURrNsaVJMgAEA6iTKmZAnAxiMiK2rYCLqSXB6KQwIgA/PzQu8GZkQcVrXjJJ18rEHM4nfPYSNj0FS7txWAUgQskDYjpjuY6779qCuv8My3IEFH0ERMhQVnSoMQduu/tWbsqM6kgQV6QRgTqkETEGt72CAFElehIxnBB6kTH6dorfxK2yvKFBkMpjc5xJ2oKe25lNMqX/K0ZieZThtuon9qsrXjjIDOl4gELg567kH9Kj8QmVK4khiSYIJjbtPXPTao11w4g6hDESvKZUHSQYxGSJ6TQXY8UttAJiejY6bA7E/yrNbgESQCdpMT/AFiua4q8gUTzM2wbIyROQMZHzY9RRbOJBKkTMHEbT0x/Ogv9SmSM6cEbEdgffP2rFnnH71T+fcBB5COmCGIG/Ugn2GMd6+HxDPMPtmPfvQWF5SDG9Q2RUWFgRAUbDoP0H7VpucfOwY98V9u3kVhqkaQYGkneCdvrQZvaBGIgfm6j1jP96qr6E64JgEhSdzBIPoYaR9Kl8bxikcvKcnU2T2wP9+1VxvKogCAMeuw36/3NAtEzjPX/AOJ2n9q+aSSR0FanaBK7e246foNv1r5bbqDjv9aDpPBTcWyoU4Bf8M/jbrXypXw/5ZsKSBMvuR/1G70oPUqUpQKUpQKUpQKUpQKUpQKoPhOE/wAVw+3k8Rcgf5b0cQCPSbpHupHSr+qLjbN2xevcRaQ3vMt2rYtKYPmK7jUS2FTS4k9ApwdqCw8W8Ut8Omu5OSFRFEu7H5URfxMe31MAE1V8F4Rcv3BxHGgSpmzw4OpLXZn6XL3XVkJsvVm3eEeCFbn+J4ki7xJEAj5LSn/l2Qdl7seZuuIAu6Cm8R+H0uEuhKOe3yyJgkfXpXNeIcA6mHXSwULO66e8jYdZ9+1d9Wu9ZVhDAGg8/uWkIIwRpJwPv6/161DvcO6AaTI09YyD17Ht9K7fjfAEaSkAkg52xH9GZqnv/D98ZBkg77n09ev9dQ5vheOyZwBgDpMANj8pMyPWsjoWNIE7dCDHp+k1O4rgSg0smZAGJ6jPpjf3qrucGN1nMe25ge5oHFEOSCNOATAjI05Prv17bb19DRH4kMYEjYxIPR+k/tvUfzjaE3CpAA+b2G/rAj60teJJcBj/AMlMrtGDtj+VAUJ5jFpg4WcqAVMxPU9+61rvWWGxVhy+4CwT8u4I9cVItX1GrSw3zIzGwE7ddvTp1jXhLBgY1YJnHb7Rj+VBk52OnDyVIEx6TttGes96ipZafV2aVJJjSSFMsJjSP1ip0ZEj5YCknaQQIPb6RUa4XwRMyQQBBO+M+xI9KDBurRAwPsxzA2mf09a1qh/iCQdG4HqWwOxPrmZ9amNabTIgKwjB6Z2G0meoO1R41DQGADaQB+IQTrJ6FjAgiPWaCJesvBViQSr+u+0dcYEda+3UXMkAkyY26/tIzW9UBByNyDnYmY+wyY7184kSNgds9sTA7AbfSgh3dJAAJ0jfIMCD16Cc1oa8JKiZ7xjPr1rNrSzsMdfSaKyiAN4oOn8AtDyE23bt+du5pWfgFi55CaTiW/8A7aelKD1WlKUCubv2fEtTaLi6STg6ZC6ruV/h/MF8oDVIkvPSukpQclY4nxC4zqkppLKWdFA/GisgI5sjVBPRTs+NvCN4g6kh1BDMpDAYK6wpHIJtk6CcSRJUjauopQcxft+J40ssaTJ5J1QdIAKRpmAZnAxB3gJe4+62rSwIdwkoAFBDaclcCASdQlToBBmu2pQcz4lwXE3AisJueUklXZFDAnziCojUeTTIxlgDpgyfCE4oXv45nkJYwNORb0gQAMOLxAyQrCTkVe0oFKUoFKUoFKUoFKi+I+I2bCa79xba7SxiSdgO5PQDJqo/+q8VxGOFs+Un/X4kFZxvbsiHb/5lOpziQuuOvWkRmvMi21BLM5AUCMklsARXL376cTjguEW508+4DZsjuVOnXd9NI0/5hVlwnwzb1Lc4l34u6uQ16NKmZm3aUC2hnqBqwJJir2g4Tif/AE9NxB5t83H/ACgFLQGmIUBiw2GWZjjESar+K8DuWUP8CFAOVEwBM4XZf9DNel0oPGL1sGVHTrvO0dMCCcmsTbbBmRnf0Oc9YgZ9Ir1PxD4c4a6DKBWOda4YHOfXfY4rmfEvhS7b5kPmpsUEznEgZ6mfSg5Y3xmRBP8AvHvv+tLdxCRmIGnr+Vsz06b9q2va0iNiRmdsH820R3+9aL9kArIwZmBM9Qf670GZNuILSY/U7xP0JPr9K13LikfMBtp6kREj06RWlrAY5IETOenp0PT9axucMNOxHfqOke4oMeI4hRiZjbrsIj7QPpWi5eYrEHrn65rfb4MCTGImf5U0lhO+89Aeo+uaCGbGJPTMeg/lW/yQu3Ubdc4/r3rcASOuRHrtj0jevqIMz2juR6/rQdD4Atw2FKlYl43/AOo3bFKy+HFU8OhYc3NOeutvWlB6bSlKBSlKBSlKBSlKBVZ474g1hVdUL8xBUT/03IkhTA1ACfUexs6UHL3Pit11lrEKgYk6miFRSSP4eQSTEbhWMAjScv8A3S5AK8OWME4ZmEBC+GW2QScKAPxEgxFdHesq4KuAwPQiRgyP1zS1aVRCgKBsAIH2FBzl34nuif8A7Y8pKklmAMFgWX+Hm2QuG6kxAEE7L/jV02tQU2jqu4Cm45W2YCorBR5jA6hMqIO4kjoqxZAYkAwZE9D3HrQUHh3jd13to6AGQrEBgGPlksVDKCvMMZMrq6xVp4rYvuoWxdWySeZimttMH5ASFDTGWDDfFSygJBIEiYMZE7x2rKgqPDPh2xafzTqvX4jzrx13PUAxCA9kCj0q3pSgUpVX49xV1FRbEea7wogHCgs0gsIWBBO41CMxQWlK5C54h4kbkLbQME1m1KkZLCGOuRPQiJKZEExM4a/4n5g127IQssxuqzzZ8zJAkSBuVxvAdHSuW4rj/EULlrdoWxqbXpEBfMhQ38XVi2dTMFPytA2qJwvG+JO4gWiyqhaAQBqBOVF8rJH4Sccpk4oOq43w+1dEXEBxExkex6VVcb8IcLcGFKMNmVjI+8j+5rXwfF+Iw/mWUlVbSRpAdi40EDzSQAuqVMTA5hOI3EcR4oVK+ShBVwSjBGBlgCpNwxiDP84UKzjvg2/bzZYXcRBOhuvflge43rnOI4G5albyOsyF1COokgjEAR9xXqvhD3jaBvqFcluUdBqIWYZpOmDv1qW6A7gH3oPGL7kGQZJgHIPoesfNitOtjnOYnGx3Pr6V6nx/wnwlwH+GEJ6pyx9Byx6R+tc74l8BXBnh7wOBIuCJMn8Q9D26b5wHErxcCCOmxj+oiIO1YFo+XfG0zt17j0qz4z4Z4u2w1WXM7FRrjIBkpIGOhqu4xMAEaWGCB77b9KDqPh3iR/h0mJ5uh/O3YGlRfAGYWFAC7v8AjZfxt0AilB6vSlKBSlKBSlKBSlKBSlKBSlKBSlKBXw0pQfaUpQKUpQKUpQKUpQKUpQKUpQKUpQK13bCsCGUMDgggEH3nelKCOOCtLhbaAdgoA/avlKUH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3975" y="-884238"/>
            <a:ext cx="2466975" cy="184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Constantia" pitchFamily="18" charset="0"/>
            </a:endParaRPr>
          </a:p>
        </p:txBody>
      </p:sp>
      <p:sp>
        <p:nvSpPr>
          <p:cNvPr id="45060" name="AutoShape 4" descr="data:image/jpeg;base64,/9j/4AAQSkZJRgABAQAAAQABAAD/2wCEAAkGBxITEhUUEhQWFRUWGRoYGBgXFx8ZGhsdGxcYGhgbGhwYHSggGhomHBsbIjIiJikrLi4uGSAzODMuNyotLisBCgoKBQUFDgUFDisZExkrKysrKysrKysrKysrKysrKysrKysrKysrKysrKysrKysrKysrKysrKysrKysrKysrK//AABEIAMIBAwMBIgACEQEDEQH/xAAbAAEAAgMBAQAAAAAAAAAAAAAABAUCAwYHAf/EAEAQAAIBAwIEBAQEBAQFAwUAAAECEQADIRIxBCJBUQUTYXEGMoGRQlKhsSPR8PEUYsHhM0NTcpIHFoIVJESisv/EABQBAQAAAAAAAAAAAAAAAAAAAAD/xAAUEQEAAAAAAAAAAAAAAAAAAAAA/9oADAMBAAIRAxEAPwD3GlKUClKUClKUClKUClKUClKUClKUClKUClKUClKUClKUClKUClKUClKUClKUClKUClKUClKUClKgeNeL2uGt+ZdJgsFAAkknYD9T9KCfSuK8R+PrZUDh1bW2JuCAnbrzHpAxn6VQPxoch2LNM5YkntB7bdOwoPUncASSAO5xVXxfxFwyGPMDNnlTnOOnL1nFebJcVjEapERODIPX0GMDvWq3ewQGCqRJAMCNekes6tqD0DjPiciPLQKM5usFmMyACTFV/wD7uaMNZid4Y+pzqx1/rbmBw9oZDEjqFABPcZOI3+h96ytiwYEnpLZyNQnMmGI/oUHUD4ucYZuHPeCw/nUux8V6jhEPcC6pP9enrXIvYtG4baDIySScAg7/APj65O4rDifD7ZBJOnfG+RyxG+7QTtkUHfcH8R2nYKwa2zfKGxPt3/3FXNePW3ZSI5lDhhEiSIIM/hYZzmMV2nw98SfguDlDBA46EmE1DoDgSJE9gYAdbSlKBSlKBSsPNWY1Cfegur3H39JH6UGdK1+cv5h9xQ30ESy5iMjMmB9zig2UqJd8StK2kuJjV1gDOWbZRytuRMGs7nG2wWBb5BLYJiRMYGTGYGQCD1EhIpXxWBEjINfaBSlKBSlKBSlKBSlKBSlKBVV8S+DrxVhrbSD8ykHZgDFWtKDxBEYE27ixdt4ZWGnsAQOgI2PZppb4ZnuQZ5oMZAkAbSfT967f48+H2ZxxNrJwLgJ2UH5l9YxHpjO/H3CrEMsEQAR21LIHrvB3g49gm2LSKLpvYt2ijgA6Rc1qSls9SSIkDDKTMrIrTxXFtcg6mUj5fLbRpHZWWG7GZ6YgRVT45bv+YTqBXUxA3l3YXLlz3K3LYx+UipvCWsGcdqDZatAGdInudzjuf3qWiCJEDb+hG1EAEj9f9f8AevizMnI794x+1Bm9nUvMogRETgzIJzuCJnoay4jjHQXHxcYLgBQWMMDpkCTOd53xmpfD8G7DBUiejTGMDE5z+gqa/gDquodRMMpAyMkkTH2oK/jOIAS2yAHDbENpOkbgcoTLz2ZcdTVV5+kqy/MsEE7xBkdpg/T0qQ2u2Qy8zKSPLbbIzHYkSQesn0IiWra6Ea2ZBXYnJ0hCI9QHnHY7xQereAcYLllSDOMd4OV+wx9DVjXmHw78R3LBcadSEgkExuADB/CMT2me9dzwHxHw13SBcVWaOVjBkmAPXOPWgtqUpQUPGfCti4zMxaWJJgINy5P4MjnIIMhhgyJqtb4PB1qLioQAbehVUiCTbDKEhUB3CjmPsBVhx3jVy7cbh+BAe4uLl5p8mycYkf8AEuwZ8sbfiKyJg2/Cl4TjOFua2d74vWbty4ea4zKt1CYAA0+SwVQAqhmgUG+x8HWiP4hgnVIQLp5ldZJZCS0O3Njf0FZ3fgvhmLElpYknCTzFiwVtGpVIYjSCANxzc1dJSg5+78J2WmXfOdk3BuEQNEAA3GMbbSDmdnF/D4e613VDSGTAwZskgypOmbKHBG7D1q8pQauFshEVBJCqFE74EZ9a20pQKUpQKUpQVXxB4yvDW2Ykao5QQYkmBMdP9K4dvjzjCZCWlVvlBVu3efTrG9Q/i/x7/EXuUTatkgR+KCQGz0nOIxINU/EcIFVYMtJYkGRJj02jt+u9B3Xg/wATXGsq1y8NRLTIUHDEDAEbRSqXwBgLCCF/Fvd0n526RX2g9QpSlApSlBhethlKsJBEH2NeafFfhP8Ahr6lAdF1SAemsRuBgbDOxn3r06qj4o8LHEWSC2krzA9oIPT2oPNeOP8ACRgJUOSx6qfKOB/l0KZ9UToa0o/Tv/r/AD/1qR4TdLoqsuluS4VPR7cOyNG4BUhvSetaOF4XLCCCpgagQQCeUERuFgfr1FBItGcCTJ9/T9p+1WnhnAtecIuNyfYzn9f7VV8EjYAjHpsADn98+tdV8IKVdydOlVBJ9yT9BANBLvcRb4ZtFi2rXB8zH2mCdz7f0Kfjfia8IYsukysdyNyunJjadgcb1qTiGctCnWTqjYQWOQTsMiq3xvhW8tdaxpLFWG0OcqfyywBB7iOooN7eI2b2XBDxGoZIyTg/NpG8ZHMahNwFxmD23LkQQUMkiCsOszMMf37VVux67/aKtvB+N1am/EhXX0kNq0uCNjI0noda98hIsLMuYJKkaQqwCvywNgR396wSygILiAc4GNo0jVgkH96sbt4XOZ0143HI8nYSukOBj39aitxdi2AUuec7mFtBQLpYxjQQBsQTIAG8xQYi4LWp0vi3pILzyriOYzjp1+9bU8f4m+qpfa5b4Y7ugKXrqxEA7206mBrI/LM1FTw5yVe+JdWi3aEhE07EEiLtwD8Ww6d2sHtymmczGkrmT1GmIMbj96DrPBfFODCLasabaryqgTQBGcYiPWtfxiIs2rwibF+zdB7DWEeD623cexNcRctgEboTsZhevc+1avEPEb9yxesBiyOj2m0gsCGUrmZg+ogig9bpXE+G/HOu2jNbHMoJ5iNwOb5YAJ6eorLi/jVom3bE9FIYzHzZEDaf6xQdpSvPj8bcQfw207EqY2k7tJPUAetbeF+OburntK64nTKkevNIPtj3oO8pXP8Ah3xXauOEdTaZvl1bGBnPSr8Gcig+0pSgVC8X45bNpnInoB3J2Hp71NrhP/ULzkIckNablGYKmJiNswebf2gUHEK2vYCWBJMbSCBB3ABjG9ZOZA0mZGD6TvnqaxQQxjJJIImNtzk/tivusTAO2B2Hb1ig6vwAr5Cho1AuDtuLjD7UrH4f44jh0BS4Tzfhn8R6xmlB6RSlKBSlKBSlKDyTiOCNi8bJWBbPJ15DByepP66hNS+KQy1xoAuQSY6rpQFhOQyxJxBUEwJI6X4z8MZnt31EhAVYDs0Z7yvzDvpjrXN8FxIdWRgCNBAHcDPURjMg+1BFv3/Lt3LunKKzEewyPQ/yroPhfiVctDaluJqB7jb7830iqJ05XW6QbcFWcnECF0uQcMV6neG6iq74d8QupbUcMom2GTzLghDzGCEUg3HIgkSuSczQWfifiPkMrM/lQHBZldhI0godKkktGrtybgiqzhfEGB1rOkn5TMMOpYN+EiRBzn61Z+N8Jw9u3/irpe+ZBNxwrlWkYVANFsagqxj/ADE9cltreRbt61pdxrIRtJ5tiwOJIzOMk+9BWaFckkALPLnafw6vpiam8Bw1u3JySwCktGFDByFjJlkTJjb7SUsJbW4qW3m4ApZ8gQTGBjqfvWu8pjrvJz19f5UH1r/PqQiRtOQJ7xvk1E4XwmwC5Zrjve1arjMJaSCcCAuTiR1wcYyZIyduvr/vWy24LCdtp7dvegzS3fsShcXLcAFbksP+3aQsdpgxg7VPW6vLobQzZ0kzbJAGx3UGOuZ6VHa5sDDAdYmBvmsXsBuZNzkRAxv9Gn8PoKCRxS3FKykETzHIcHBBYDG+A2TtFaL04A1asQYIicRInIxsTFbrV69bBHKwgnSTv6Z22j61ha4u25AUtafUpKnAMRvmIgTiJzQU/hiKqvbK5S5cWQwgAPIjOwDKIzgzIipP+AnBlfWJED1U9/8Aatdu0Ev3bZUsj+XdOkagZGicbCbO8dG7ipbWwQpB1i2CuDgz0JnSe/fHrQV6cI67euQdxsY7ielGulCQV6bkEY27ZreFCuo3PNKnUY2iNpmekzUsXNJGtQZIwTA0kwZDRByDgR96CtTikIAIAiIJ6EHoR7z9Km27zSX1ZwU1TvnJIwhnMg9u8Vq4zg0yQVEzB6MBgDtJ779K0EOoxzKACY6Ax9RGAaDqfC/i24p03FLr3BBYfWYb966fgfHeGuqGW6g9GIVh7g/2ry/zlJUyZAz/AORaR3OY+lTrnBDS1xSI3zmJ2gzONutB6JxPjnDW/mup9Dq39FmvP/jHx4cU627ci0hw/wDmOAx/LABjrzfSqk2JGST2I22zmM/WotuwBI9jBBcGJnbbJ/X0oPhRmLQdgRO47LHUifxfWsHuKsAkgTECQQIkE6uh/SpYb8vTEf2Ow3qJxChhpaSO0x7QR9aDq/h+3aFhdTAGXkAwJ1tMA53pWnwSyvkiboHM+CFn/iN3zX2g9OpSlApSlApSqbxT4it23Nq2r8RxET5NqCw7F2JCWh6uR6TQW122GBB2OK8i8Xv6b10WIvANpV0J8tWjnV3iNWqeVZMDMEmu9bwS9xM/49x5Z/8AxrJItx2uuYa97cqd1O9S/HPBLd3hvKVAugTaCjSFZflgDAE9Nu4oPOeF4QXIa+3mnUIUki2skAgJOTOdTasAxE4y4Ph9F+9aLa2bTeBj82q2+SIkNaO8T0k75cOSpIOCCytG6suQwjEao2O0/WL4s4u8RbtklUh7V50jTLKbvlyv5tPMBmHiATQSOHXznFwgNYB5Eb5buCPNI2iCQhg7ljupE67cebZtlbi51agRcU76TGCd4YYOfSdr2SqoQpZT+H8SbKJBjUoMjHNnYgEjQgW7zIZnEDB3yGBgjI+VoMjbFBNscSGOV0MRKbZBOfoSP0rDihOyzzZx3mP9a18JwtgwHlSECIZhSFJgZmDzGQdyQQSdsbnFENeTSxW0ULMYHKfxQeZhOJEj70GlLq7MIJ6Sd5g4oEUgxB2wN/fepiFHU6GVlbqVM474xH+gOQahJwmrMkNOZgQeuZgdftQfUtOCev19P7Vt1aYg6ZGft+n9qhreiYIOIAyCf0gVu4gOcEEYjH36elBoPFFW6/f7T3r5f40Nhlj13+3Ufr71HKSQoBx06/Wt6eHMTEjp3zPbFBEuXhbv23tOQGV0IaJ5dLgESRG/61apxVtv+Iuht9a7HtPpMY/YZql8d4C7/DKYi4ucdeWc9g2R2JPSp7cU4lQFuCIMiYnHTtP3oJnE8M4XUcgAqSuRDMhMjplVmNX0yK1C8cn8JiCSWOBiBEAEkkyV+bE1ot32T5SbTdA3PbbI2iY+nczW4Ot5irIbbjIZYIaNz/nx/eg+s4MkLAAxtk9t84z9t61F94OMc3WQJC6R3xnrBNfblkrCtGlgArCCrEGdiJVvlxse5qFcDsTq/FLDHMSIUKD1YHoeitnaQ+3uGOWG5z6fX+fvtW3g+LBXSZEZPbbJInPacRJ3mvnDOcADOfSdtQjoY/rpWN60H5l5TJgQZIBj2B/rpQLXDFio2OxAMDMSTn1GfUVgqqYgkyJEztHtI+tYWmwVI7+hNZNdODI2Mk6f2meh32oNV46CMEDcx3I/qIrQOgAOkemcnb2j0re1r8xJaOpAgSek4Hr0PWtHE2uUbkDMBvsJO9B0/gSWfJWWIMvMTvraelK0eBXrnkLpUgS0AXEgc7etKD1SlK53xu9xId/JE24IfeZ8s6VWGBksR8uc+1B0VVvi/jljh4FxibjfJaQF7r/9ltZYjuYgdSKheHXOP1oLyjRJ1kBBjyxEQ5OHxtt96q7vh/Gc7iyovXFTW6BFLOrcwLi6G8vSIUQZDZg0Fh/huM4qfOY8JYP/AC7bTfcf57oxa/7bcnPzirjw3w2zYTRZtrbWZhREk7ljuzHqTk1X/D1ziCX81Ytf8smJPO8kyxORpI6b+k3dApSq/wAc8VXh7RcguxIW3bX5rjn5EX1J6nAAJMAE0HH/ABxwBFwDhjqv3VY6NMhElWe45H4dSW1A3LaYxMc1xRFrhtKAxbdLmSdXK6tdDY3Ya5JE8xPpXp3gPhJtB7l4h+IvHVdYbf5baTtbQYA65Y5Y1UfE3w4zansqHDKVe2TEiCJBgyQCRGJnJxQVigNB1AZVlnOAWB22ywGSQcGeWq7i+HMnSdEsDManJAIYE7MrA7nOdyKieCcSTaQuQx0lX7hkOliQR+YNkTkGYrorLB1mZJIOrqp6D2nETsfuHLcF4ozRb4hFV43B5CQRMDoO28wciM3vDcQy8rc6EbEwQM5U9Yk4Pfp1zPh9t9YKQ2SQGwRBUAEwQeVsGNq1W7QCAgQFABGfWN9xjv22mg3Jwy/NYf3jv0BT3ByPoM4jcQ3KCEUHVAIypjIJxJEH3E53gY21Zee2YPbcHMfL169iIxUi3xNu6SGHllsnMyTAVkOzAiQQ2kiBAMmAgX0VH1KwOMqo7/oQd49acTxSnIWG6k7bYx2rdx3hhXUZHKMN+GOx6gxuYgHvVdcXBJ6Ce4IG+R0xv60GfD8SFzBDT1+X9pkn/Wptx1Yp/EOkwWC42OdxvsR/vUI8IRA3bHKYnm2E7EkY6ftUq54S4UMAIYbAyR+mQfeR2oM77W2EA56QSdsTBPrH1qLZSDrEAZGDk+onbNQr/Ix1YiQQT1wTWWuNx7dcg/7f1NB94q8QCgyoJ9P02n+dR7LyBByDInEGenY5rLczIPua1LA3MTkZ6z94xQWfAcYbsKwGsHb8LAz83ZoG9ZXeCeJTdTI7jMwGO5BkdPljrVPaulLgcEYYHO2QcH6faZroeF4gPbDATJhlmYOoz9/m9QZ3oKnirxCMBj5pkE828bAqRg7Y1EdKlB9ydiS0nYTJJ9CR6fhH1y4uzJlebTiRvIJEHbUOncRGZqC5JII3BCkEmI5hgRGodQYj9wz4pQVzhoOfpiY2/r2qDbvGdLAYHXrkTW7zx7iSAxjtM5PckZ6jqINaG4eQNtQXcd4GKDeoJkbjYkHJjHvHp79DR1AGlVMHeDsfXt71ptXTBU4YCBic/wBsVsVBpYZAPXqJ/wBY/vQdH8Pa14dF0Jgvs8fjY7HNKk+Bq5sqdCtl4Okba2jr2r5Qei0pSgUpSg+ExVDc+LeGBtlSzKxIZvLuDQAL2TyfmsuDMRE1fEVXL8P8IBpHDWQIiBbWNmXt2Zh7O3c0Ed/inhBpl3GohVmzcyWbQscmQzYU7NiJqqveI2DxP+INzzSo8uyjW7iLa/heZdYHQwe4wKgtjSvLg6tVw3w7Y80XAumBlFAVG+fLqBzZec7FVIiK3XfAuGIgWba9AVRQQICnTjllBpkQY+lBK4HjEuprtmVlhJBXKsVYQwBwQRW+tPC8LbtrptoqLM6UUKJO5gYrdQcIPA9d/irdshHtXfOURAa3xCBmB/ym6tw+6HaarBbdboQyt3ONgyhox2zA+vTeuv4n+H4laaOXiLFy2x/z2mV7Y9ZV73tp9a2fFHhXnWwy4dMg/v8A6Z7TQcrwV869gSS2sRByEjPcaYzvPTesg7QojUpENByH6+gyDGMxv0qFbYsSRhpMajvpC5z33Hv95b8fLYAViAGEwDnDY6/NvM4zQa7/AA4IA1MsGTsDEkkj6k564qrRWErdVXUGCQYMTy6R1Akkgy3NgiDNwwkgMA5nUoKjOehmNOmCRjmmNqXgAFNwq6hd3PNlSDzNiB3b+chFscTctYUhlMEBpxyidLTj6zE4qdwVy2WLPAuqW5YKELEEHMNImff0rnvDuIBB8p1uFZVmcclxoAUKx3fT+IbEKczAmXCpQhlY6Rmd8D2z7++KC9ezbu2xv0giQykbfUY3nYVmVPqf7fvVBZ8QdCChJQZIc8ragTKtGJGZMY6GBU8+PAk6rbCO0NP7YoLRkG/XbvUK94bacZXTP5SR9R01fSpAvSJG3fofY9f7VsCkjHSg5/ivAmAGhtUGYIjcHUZn2xHU5xFUdq1L82pAGAYxtMkD66SOtd1PfetXE21bcAwQZIxgyD9D+1BznH+FDT/DORHKx3j1xB9/0qDwVx7VwBgwzzjuIMR7CD1yDXTMu/fNa+Oshl0zgwcd/wC2KD7YW2RIIIzt36g+vp61T+IcPJ5cEEexnaezCNxvmsuK4e4txmtRziZONJH4R79Mdfc1F4XjjcGQdQE9gfT06fr2yEa4CCQ28np1mY+vf1+gzU+udx/c1s4oagGUbGNO2RyxHuKhKpEDaMfpj3GKDdescsz13+o/Yf1mo6Sphjg4nt/t+tbvMkAenfuP1rTfMrP5T9/T70HU+BcOfJWRsXH2uMO47Urb8PFjYUg7lzv3uMe9KD0ulKUClKUClKUClKUClKUFD8YAqlm+N7HEWnP/AGM3lXP/ANLjH3Aq+qD45wAv8Pesna7bdP8AyUjHY53rD4c4/wA/hbF07vbVj/3aRq/WaDm/jbw8qUu20JEkkg7HG46jHrEH0rn7PErcTWwAMZI2BBzmvU7tsMCDsa4TxnwFOGJvMYsnV5jHZZk6t5BYmCBMmIg4YKpPEBA1AsQAAZgQskb99Uz7dqj3rp4qAHIskkFwArXSYkWcSEMDnbeOWNz8tcC1/N0abUytpsM0CNV6flXlxbPYFu1SrvDlWJUQB0J9RA9RQOG4JURrNsaVJMgAEA6iTKmZAnAxiMiK2rYCLqSXB6KQwIgA/PzQu8GZkQcVrXjJJ18rEHM4nfPYSNj0FS7txWAUgQskDYjpjuY6779qCuv8My3IEFH0ERMhQVnSoMQduu/tWbsqM6kgQV6QRgTqkETEGt72CAFElehIxnBB6kTH6dorfxK2yvKFBkMpjc5xJ2oKe25lNMqX/K0ZieZThtuon9qsrXjjIDOl4gELg567kH9Kj8QmVK4khiSYIJjbtPXPTao11w4g6hDESvKZUHSQYxGSJ6TQXY8UttAJiejY6bA7E/yrNbgESQCdpMT/AFiua4q8gUTzM2wbIyROQMZHzY9RRbOJBKkTMHEbT0x/Ogv9SmSM6cEbEdgffP2rFnnH71T+fcBB5COmCGIG/Ugn2GMd6+HxDPMPtmPfvQWF5SDG9Q2RUWFgRAUbDoP0H7VpucfOwY98V9u3kVhqkaQYGkneCdvrQZvaBGIgfm6j1jP96qr6E64JgEhSdzBIPoYaR9Kl8bxikcvKcnU2T2wP9+1VxvKogCAMeuw36/3NAtEzjPX/AOJ2n9q+aSSR0FanaBK7e246foNv1r5bbqDjv9aDpPBTcWyoU4Bf8M/jbrXypXw/5ZsKSBMvuR/1G70oPUqUpQKUpQKUpQKUpQKUpQKoPhOE/wAVw+3k8Rcgf5b0cQCPSbpHupHSr+qLjbN2xevcRaQ3vMt2rYtKYPmK7jUS2FTS4k9ApwdqCw8W8Ut8Omu5OSFRFEu7H5URfxMe31MAE1V8F4Rcv3BxHGgSpmzw4OpLXZn6XL3XVkJsvVm3eEeCFbn+J4ki7xJEAj5LSn/l2Qdl7seZuuIAu6Cm8R+H0uEuhKOe3yyJgkfXpXNeIcA6mHXSwULO66e8jYdZ9+1d9Wu9ZVhDAGg8/uWkIIwRpJwPv6/161DvcO6AaTI09YyD17Ht9K7fjfAEaSkAkg52xH9GZqnv/D98ZBkg77n09ev9dQ5vheOyZwBgDpMANj8pMyPWsjoWNIE7dCDHp+k1O4rgSg0smZAGJ6jPpjf3qrucGN1nMe25ge5oHFEOSCNOATAjI05Prv17bb19DRH4kMYEjYxIPR+k/tvUfzjaE3CpAA+b2G/rAj60teJJcBj/AMlMrtGDtj+VAUJ5jFpg4WcqAVMxPU9+61rvWWGxVhy+4CwT8u4I9cVItX1GrSw3zIzGwE7ddvTp1jXhLBgY1YJnHb7Rj+VBk52OnDyVIEx6TttGes96ipZafV2aVJJjSSFMsJjSP1ip0ZEj5YCknaQQIPb6RUa4XwRMyQQBBO+M+xI9KDBurRAwPsxzA2mf09a1qh/iCQdG4HqWwOxPrmZ9amNabTIgKwjB6Z2G0meoO1R41DQGADaQB+IQTrJ6FjAgiPWaCJesvBViQSr+u+0dcYEda+3UXMkAkyY26/tIzW9UBByNyDnYmY+wyY7184kSNgds9sTA7AbfSgh3dJAAJ0jfIMCD16Cc1oa8JKiZ7xjPr1rNrSzsMdfSaKyiAN4oOn8AtDyE23bt+du5pWfgFi55CaTiW/8A7aelKD1WlKUCubv2fEtTaLi6STg6ZC6ruV/h/MF8oDVIkvPSukpQclY4nxC4zqkppLKWdFA/GisgI5sjVBPRTs+NvCN4g6kh1BDMpDAYK6wpHIJtk6CcSRJUjauopQcxft+J40ssaTJ5J1QdIAKRpmAZnAxB3gJe4+62rSwIdwkoAFBDaclcCASdQlToBBmu2pQcz4lwXE3AisJueUklXZFDAnziCojUeTTIxlgDpgyfCE4oXv45nkJYwNORb0gQAMOLxAyQrCTkVe0oFKUoFKUoFKUoFKi+I+I2bCa79xba7SxiSdgO5PQDJqo/+q8VxGOFs+Un/X4kFZxvbsiHb/5lOpziQuuOvWkRmvMi21BLM5AUCMklsARXL376cTjguEW508+4DZsjuVOnXd9NI0/5hVlwnwzb1Lc4l34u6uQ16NKmZm3aUC2hnqBqwJJir2g4Tif/AE9NxB5t83H/ACgFLQGmIUBiw2GWZjjESar+K8DuWUP8CFAOVEwBM4XZf9DNel0oPGL1sGVHTrvO0dMCCcmsTbbBmRnf0Oc9YgZ9Ir1PxD4c4a6DKBWOda4YHOfXfY4rmfEvhS7b5kPmpsUEznEgZ6mfSg5Y3xmRBP8AvHvv+tLdxCRmIGnr+Vsz06b9q2va0iNiRmdsH820R3+9aL9kArIwZmBM9Qf670GZNuILSY/U7xP0JPr9K13LikfMBtp6kREj06RWlrAY5IETOenp0PT9axucMNOxHfqOke4oMeI4hRiZjbrsIj7QPpWi5eYrEHrn65rfb4MCTGImf5U0lhO+89Aeo+uaCGbGJPTMeg/lW/yQu3Ubdc4/r3rcASOuRHrtj0jevqIMz2juR6/rQdD4Atw2FKlYl43/AOo3bFKy+HFU8OhYc3NOeutvWlB6bSlKBSlKBSlKBSlKBVZ474g1hVdUL8xBUT/03IkhTA1ACfUexs6UHL3Pit11lrEKgYk6miFRSSP4eQSTEbhWMAjScv8A3S5AK8OWME4ZmEBC+GW2QScKAPxEgxFdHesq4KuAwPQiRgyP1zS1aVRCgKBsAIH2FBzl34nuif8A7Y8pKklmAMFgWX+Hm2QuG6kxAEE7L/jV02tQU2jqu4Cm45W2YCorBR5jA6hMqIO4kjoqxZAYkAwZE9D3HrQUHh3jd13to6AGQrEBgGPlksVDKCvMMZMrq6xVp4rYvuoWxdWySeZimttMH5ASFDTGWDDfFSygJBIEiYMZE7x2rKgqPDPh2xafzTqvX4jzrx13PUAxCA9kCj0q3pSgUpVX49xV1FRbEea7wogHCgs0gsIWBBO41CMxQWlK5C54h4kbkLbQME1m1KkZLCGOuRPQiJKZEExM4a/4n5g127IQssxuqzzZ8zJAkSBuVxvAdHSuW4rj/EULlrdoWxqbXpEBfMhQ38XVi2dTMFPytA2qJwvG+JO4gWiyqhaAQBqBOVF8rJH4Sccpk4oOq43w+1dEXEBxExkex6VVcb8IcLcGFKMNmVjI+8j+5rXwfF+Iw/mWUlVbSRpAdi40EDzSQAuqVMTA5hOI3EcR4oVK+ShBVwSjBGBlgCpNwxiDP84UKzjvg2/bzZYXcRBOhuvflge43rnOI4G5albyOsyF1COokgjEAR9xXqvhD3jaBvqFcluUdBqIWYZpOmDv1qW6A7gH3oPGL7kGQZJgHIPoesfNitOtjnOYnGx3Pr6V6nx/wnwlwH+GEJ6pyx9Byx6R+tc74l8BXBnh7wOBIuCJMn8Q9D26b5wHErxcCCOmxj+oiIO1YFo+XfG0zt17j0qz4z4Z4u2w1WXM7FRrjIBkpIGOhqu4xMAEaWGCB77b9KDqPh3iR/h0mJ5uh/O3YGlRfAGYWFAC7v8AjZfxt0AilB6vSlKBSlKBSlKBSlKBSlKBSlKBSlKBXw0pQfaUpQKUpQKUpQKUpQKUpQKUpQKUpQK13bCsCGUMDgggEH3nelKCOOCtLhbaAdgoA/avlKUH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06375" y="-731838"/>
            <a:ext cx="2466975" cy="184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Constantia" pitchFamily="18" charset="0"/>
            </a:endParaRPr>
          </a:p>
        </p:txBody>
      </p:sp>
      <p:sp>
        <p:nvSpPr>
          <p:cNvPr id="45061" name="AutoShape 6" descr="data:image/jpeg;base64,/9j/4AAQSkZJRgABAQAAAQABAAD/2wCEAAkGBxITEhUUEhQWFRUWGRoYGBgXFx8ZGhsdGxcYGhgbGhwYHSggGhomHBsbIjIiJikrLi4uGSAzODMuNyotLisBCgoKBQUFDgUFDisZExkrKysrKysrKysrKysrKysrKysrKysrKysrKysrKysrKysrKysrKysrKysrKysrKysrK//AABEIAMIBAwMBIgACEQEDEQH/xAAbAAEAAgMBAQAAAAAAAAAAAAAABAUCAwYHAf/EAEAQAAIBAwIEBAQEBAQFAwUAAAECEQADIRIxBCJBUQUTYXEGMoGRQlKhsSPR8PEUYsHhM0NTcpIHFoIVJESisv/EABQBAQAAAAAAAAAAAAAAAAAAAAD/xAAUEQEAAAAAAAAAAAAAAAAAAAAA/9oADAMBAAIRAxEAPwD3GlKUClKUClKUClKUClKUClKUClKUClKUClKUClKUClKUClKUClKUClKUClKUClKUClKUClKUClKgeNeL2uGt+ZdJgsFAAkknYD9T9KCfSuK8R+PrZUDh1bW2JuCAnbrzHpAxn6VQPxoch2LNM5YkntB7bdOwoPUncASSAO5xVXxfxFwyGPMDNnlTnOOnL1nFebJcVjEapERODIPX0GMDvWq3ewQGCqRJAMCNekes6tqD0DjPiciPLQKM5usFmMyACTFV/wD7uaMNZid4Y+pzqx1/rbmBw9oZDEjqFABPcZOI3+h96ytiwYEnpLZyNQnMmGI/oUHUD4ucYZuHPeCw/nUux8V6jhEPcC6pP9enrXIvYtG4baDIySScAg7/APj65O4rDifD7ZBJOnfG+RyxG+7QTtkUHfcH8R2nYKwa2zfKGxPt3/3FXNePW3ZSI5lDhhEiSIIM/hYZzmMV2nw98SfguDlDBA46EmE1DoDgSJE9gYAdbSlKBSlKBSsPNWY1Cfegur3H39JH6UGdK1+cv5h9xQ30ESy5iMjMmB9zig2UqJd8StK2kuJjV1gDOWbZRytuRMGs7nG2wWBb5BLYJiRMYGTGYGQCD1EhIpXxWBEjINfaBSlKBSlKBSlKBSlKBSlKBVV8S+DrxVhrbSD8ykHZgDFWtKDxBEYE27ixdt4ZWGnsAQOgI2PZppb4ZnuQZ5oMZAkAbSfT967f48+H2ZxxNrJwLgJ2UH5l9YxHpjO/H3CrEMsEQAR21LIHrvB3g49gm2LSKLpvYt2ijgA6Rc1qSls9SSIkDDKTMrIrTxXFtcg6mUj5fLbRpHZWWG7GZ6YgRVT45bv+YTqBXUxA3l3YXLlz3K3LYx+UipvCWsGcdqDZatAGdInudzjuf3qWiCJEDb+hG1EAEj9f9f8AevizMnI794x+1Bm9nUvMogRETgzIJzuCJnoay4jjHQXHxcYLgBQWMMDpkCTOd53xmpfD8G7DBUiejTGMDE5z+gqa/gDquodRMMpAyMkkTH2oK/jOIAS2yAHDbENpOkbgcoTLz2ZcdTVV5+kqy/MsEE7xBkdpg/T0qQ2u2Qy8zKSPLbbIzHYkSQesn0IiWra6Ea2ZBXYnJ0hCI9QHnHY7xQereAcYLllSDOMd4OV+wx9DVjXmHw78R3LBcadSEgkExuADB/CMT2me9dzwHxHw13SBcVWaOVjBkmAPXOPWgtqUpQUPGfCti4zMxaWJJgINy5P4MjnIIMhhgyJqtb4PB1qLioQAbehVUiCTbDKEhUB3CjmPsBVhx3jVy7cbh+BAe4uLl5p8mycYkf8AEuwZ8sbfiKyJg2/Cl4TjOFua2d74vWbty4ea4zKt1CYAA0+SwVQAqhmgUG+x8HWiP4hgnVIQLp5ldZJZCS0O3Njf0FZ3fgvhmLElpYknCTzFiwVtGpVIYjSCANxzc1dJSg5+78J2WmXfOdk3BuEQNEAA3GMbbSDmdnF/D4e613VDSGTAwZskgypOmbKHBG7D1q8pQauFshEVBJCqFE74EZ9a20pQKUpQKUpQVXxB4yvDW2Ykao5QQYkmBMdP9K4dvjzjCZCWlVvlBVu3efTrG9Q/i/x7/EXuUTatkgR+KCQGz0nOIxINU/EcIFVYMtJYkGRJj02jt+u9B3Xg/wATXGsq1y8NRLTIUHDEDAEbRSqXwBgLCCF/Fvd0n526RX2g9QpSlApSlBhethlKsJBEH2NeafFfhP8Ahr6lAdF1SAemsRuBgbDOxn3r06qj4o8LHEWSC2krzA9oIPT2oPNeOP8ACRgJUOSx6qfKOB/l0KZ9UToa0o/Tv/r/AD/1qR4TdLoqsuluS4VPR7cOyNG4BUhvSetaOF4XLCCCpgagQQCeUERuFgfr1FBItGcCTJ9/T9p+1WnhnAtecIuNyfYzn9f7VV8EjYAjHpsADn98+tdV8IKVdydOlVBJ9yT9BANBLvcRb4ZtFi2rXB8zH2mCdz7f0Kfjfia8IYsukysdyNyunJjadgcb1qTiGctCnWTqjYQWOQTsMiq3xvhW8tdaxpLFWG0OcqfyywBB7iOooN7eI2b2XBDxGoZIyTg/NpG8ZHMahNwFxmD23LkQQUMkiCsOszMMf37VVux67/aKtvB+N1am/EhXX0kNq0uCNjI0noda98hIsLMuYJKkaQqwCvywNgR396wSygILiAc4GNo0jVgkH96sbt4XOZ0143HI8nYSukOBj39aitxdi2AUuec7mFtBQLpYxjQQBsQTIAG8xQYi4LWp0vi3pILzyriOYzjp1+9bU8f4m+qpfa5b4Y7ugKXrqxEA7206mBrI/LM1FTw5yVe+JdWi3aEhE07EEiLtwD8Ww6d2sHtymmczGkrmT1GmIMbj96DrPBfFODCLasabaryqgTQBGcYiPWtfxiIs2rwibF+zdB7DWEeD623cexNcRctgEboTsZhevc+1avEPEb9yxesBiyOj2m0gsCGUrmZg+ogig9bpXE+G/HOu2jNbHMoJ5iNwOb5YAJ6eorLi/jVom3bE9FIYzHzZEDaf6xQdpSvPj8bcQfw207EqY2k7tJPUAetbeF+OburntK64nTKkevNIPtj3oO8pXP8Ah3xXauOEdTaZvl1bGBnPSr8Gcig+0pSgVC8X45bNpnInoB3J2Hp71NrhP/ULzkIckNablGYKmJiNswebf2gUHEK2vYCWBJMbSCBB3ABjG9ZOZA0mZGD6TvnqaxQQxjJJIImNtzk/tivusTAO2B2Hb1ig6vwAr5Cho1AuDtuLjD7UrH4f44jh0BS4Tzfhn8R6xmlB6RSlKBSlKBSlKDyTiOCNi8bJWBbPJ15DByepP66hNS+KQy1xoAuQSY6rpQFhOQyxJxBUEwJI6X4z8MZnt31EhAVYDs0Z7yvzDvpjrXN8FxIdWRgCNBAHcDPURjMg+1BFv3/Lt3LunKKzEewyPQ/yroPhfiVctDaluJqB7jb7830iqJ05XW6QbcFWcnECF0uQcMV6neG6iq74d8QupbUcMom2GTzLghDzGCEUg3HIgkSuSczQWfifiPkMrM/lQHBZldhI0godKkktGrtybgiqzhfEGB1rOkn5TMMOpYN+EiRBzn61Z+N8Jw9u3/irpe+ZBNxwrlWkYVANFsagqxj/ADE9cltreRbt61pdxrIRtJ5tiwOJIzOMk+9BWaFckkALPLnafw6vpiam8Bw1u3JySwCktGFDByFjJlkTJjb7SUsJbW4qW3m4ApZ8gQTGBjqfvWu8pjrvJz19f5UH1r/PqQiRtOQJ7xvk1E4XwmwC5Zrjve1arjMJaSCcCAuTiR1wcYyZIyduvr/vWy24LCdtp7dvegzS3fsShcXLcAFbksP+3aQsdpgxg7VPW6vLobQzZ0kzbJAGx3UGOuZ6VHa5sDDAdYmBvmsXsBuZNzkRAxv9Gn8PoKCRxS3FKykETzHIcHBBYDG+A2TtFaL04A1asQYIicRInIxsTFbrV69bBHKwgnSTv6Z22j61ha4u25AUtafUpKnAMRvmIgTiJzQU/hiKqvbK5S5cWQwgAPIjOwDKIzgzIipP+AnBlfWJED1U9/8Aatdu0Ev3bZUsj+XdOkagZGicbCbO8dG7ipbWwQpB1i2CuDgz0JnSe/fHrQV6cI67euQdxsY7ielGulCQV6bkEY27ZreFCuo3PNKnUY2iNpmekzUsXNJGtQZIwTA0kwZDRByDgR96CtTikIAIAiIJ6EHoR7z9Km27zSX1ZwU1TvnJIwhnMg9u8Vq4zg0yQVEzB6MBgDtJ779K0EOoxzKACY6Ax9RGAaDqfC/i24p03FLr3BBYfWYb966fgfHeGuqGW6g9GIVh7g/2ry/zlJUyZAz/AORaR3OY+lTrnBDS1xSI3zmJ2gzONutB6JxPjnDW/mup9Dq39FmvP/jHx4cU627ci0hw/wDmOAx/LABjrzfSqk2JGST2I22zmM/WotuwBI9jBBcGJnbbJ/X0oPhRmLQdgRO47LHUifxfWsHuKsAkgTECQQIkE6uh/SpYb8vTEf2Ow3qJxChhpaSO0x7QR9aDq/h+3aFhdTAGXkAwJ1tMA53pWnwSyvkiboHM+CFn/iN3zX2g9OpSlApSlApSqbxT4it23Nq2r8RxET5NqCw7F2JCWh6uR6TQW122GBB2OK8i8Xv6b10WIvANpV0J8tWjnV3iNWqeVZMDMEmu9bwS9xM/49x5Z/8AxrJItx2uuYa97cqd1O9S/HPBLd3hvKVAugTaCjSFZflgDAE9Nu4oPOeF4QXIa+3mnUIUki2skAgJOTOdTasAxE4y4Ph9F+9aLa2bTeBj82q2+SIkNaO8T0k75cOSpIOCCytG6suQwjEao2O0/WL4s4u8RbtklUh7V50jTLKbvlyv5tPMBmHiATQSOHXznFwgNYB5Eb5buCPNI2iCQhg7ljupE67cebZtlbi51agRcU76TGCd4YYOfSdr2SqoQpZT+H8SbKJBjUoMjHNnYgEjQgW7zIZnEDB3yGBgjI+VoMjbFBNscSGOV0MRKbZBOfoSP0rDihOyzzZx3mP9a18JwtgwHlSECIZhSFJgZmDzGQdyQQSdsbnFENeTSxW0ULMYHKfxQeZhOJEj70GlLq7MIJ6Sd5g4oEUgxB2wN/fepiFHU6GVlbqVM474xH+gOQahJwmrMkNOZgQeuZgdftQfUtOCev19P7Vt1aYg6ZGft+n9qhreiYIOIAyCf0gVu4gOcEEYjH36elBoPFFW6/f7T3r5f40Nhlj13+3Ufr71HKSQoBx06/Wt6eHMTEjp3zPbFBEuXhbv23tOQGV0IaJ5dLgESRG/61apxVtv+Iuht9a7HtPpMY/YZql8d4C7/DKYi4ucdeWc9g2R2JPSp7cU4lQFuCIMiYnHTtP3oJnE8M4XUcgAqSuRDMhMjplVmNX0yK1C8cn8JiCSWOBiBEAEkkyV+bE1ot32T5SbTdA3PbbI2iY+nczW4Ot5irIbbjIZYIaNz/nx/eg+s4MkLAAxtk9t84z9t61F94OMc3WQJC6R3xnrBNfblkrCtGlgArCCrEGdiJVvlxse5qFcDsTq/FLDHMSIUKD1YHoeitnaQ+3uGOWG5z6fX+fvtW3g+LBXSZEZPbbJInPacRJ3mvnDOcADOfSdtQjoY/rpWN60H5l5TJgQZIBj2B/rpQLXDFio2OxAMDMSTn1GfUVgqqYgkyJEztHtI+tYWmwVI7+hNZNdODI2Mk6f2meh32oNV46CMEDcx3I/qIrQOgAOkemcnb2j0re1r8xJaOpAgSek4Hr0PWtHE2uUbkDMBvsJO9B0/gSWfJWWIMvMTvraelK0eBXrnkLpUgS0AXEgc7etKD1SlK53xu9xId/JE24IfeZ8s6VWGBksR8uc+1B0VVvi/jljh4FxibjfJaQF7r/9ltZYjuYgdSKheHXOP1oLyjRJ1kBBjyxEQ5OHxtt96q7vh/Gc7iyovXFTW6BFLOrcwLi6G8vSIUQZDZg0Fh/huM4qfOY8JYP/AC7bTfcf57oxa/7bcnPzirjw3w2zYTRZtrbWZhREk7ljuzHqTk1X/D1ziCX81Ytf8smJPO8kyxORpI6b+k3dApSq/wAc8VXh7RcguxIW3bX5rjn5EX1J6nAAJMAE0HH/ABxwBFwDhjqv3VY6NMhElWe45H4dSW1A3LaYxMc1xRFrhtKAxbdLmSdXK6tdDY3Ya5JE8xPpXp3gPhJtB7l4h+IvHVdYbf5baTtbQYA65Y5Y1UfE3w4zansqHDKVe2TEiCJBgyQCRGJnJxQVigNB1AZVlnOAWB22ywGSQcGeWq7i+HMnSdEsDManJAIYE7MrA7nOdyKieCcSTaQuQx0lX7hkOliQR+YNkTkGYrorLB1mZJIOrqp6D2nETsfuHLcF4ozRb4hFV43B5CQRMDoO28wciM3vDcQy8rc6EbEwQM5U9Yk4Pfp1zPh9t9YKQ2SQGwRBUAEwQeVsGNq1W7QCAgQFABGfWN9xjv22mg3Jwy/NYf3jv0BT3ByPoM4jcQ3KCEUHVAIypjIJxJEH3E53gY21Zee2YPbcHMfL169iIxUi3xNu6SGHllsnMyTAVkOzAiQQ2kiBAMmAgX0VH1KwOMqo7/oQd49acTxSnIWG6k7bYx2rdx3hhXUZHKMN+GOx6gxuYgHvVdcXBJ6Ce4IG+R0xv60GfD8SFzBDT1+X9pkn/Wptx1Yp/EOkwWC42OdxvsR/vUI8IRA3bHKYnm2E7EkY6ftUq54S4UMAIYbAyR+mQfeR2oM77W2EA56QSdsTBPrH1qLZSDrEAZGDk+onbNQr/Ix1YiQQT1wTWWuNx7dcg/7f1NB94q8QCgyoJ9P02n+dR7LyBByDInEGenY5rLczIPua1LA3MTkZ6z94xQWfAcYbsKwGsHb8LAz83ZoG9ZXeCeJTdTI7jMwGO5BkdPljrVPaulLgcEYYHO2QcH6faZroeF4gPbDATJhlmYOoz9/m9QZ3oKnirxCMBj5pkE828bAqRg7Y1EdKlB9ydiS0nYTJJ9CR6fhH1y4uzJlebTiRvIJEHbUOncRGZqC5JII3BCkEmI5hgRGodQYj9wz4pQVzhoOfpiY2/r2qDbvGdLAYHXrkTW7zx7iSAxjtM5PckZ6jqINaG4eQNtQXcd4GKDeoJkbjYkHJjHvHp79DR1AGlVMHeDsfXt71ptXTBU4YCBic/wBsVsVBpYZAPXqJ/wBY/vQdH8Pa14dF0Jgvs8fjY7HNKk+Bq5sqdCtl4Okba2jr2r5Qei0pSgUpSg+ExVDc+LeGBtlSzKxIZvLuDQAL2TyfmsuDMRE1fEVXL8P8IBpHDWQIiBbWNmXt2Zh7O3c0Ed/inhBpl3GohVmzcyWbQscmQzYU7NiJqqveI2DxP+INzzSo8uyjW7iLa/heZdYHQwe4wKgtjSvLg6tVw3w7Y80XAumBlFAVG+fLqBzZec7FVIiK3XfAuGIgWba9AVRQQICnTjllBpkQY+lBK4HjEuprtmVlhJBXKsVYQwBwQRW+tPC8LbtrptoqLM6UUKJO5gYrdQcIPA9d/irdshHtXfOURAa3xCBmB/ym6tw+6HaarBbdboQyt3ONgyhox2zA+vTeuv4n+H4laaOXiLFy2x/z2mV7Y9ZV73tp9a2fFHhXnWwy4dMg/v8A6Z7TQcrwV869gSS2sRByEjPcaYzvPTesg7QojUpENByH6+gyDGMxv0qFbYsSRhpMajvpC5z33Hv95b8fLYAViAGEwDnDY6/NvM4zQa7/AA4IA1MsGTsDEkkj6k564qrRWErdVXUGCQYMTy6R1Akkgy3NgiDNwwkgMA5nUoKjOehmNOmCRjmmNqXgAFNwq6hd3PNlSDzNiB3b+chFscTctYUhlMEBpxyidLTj6zE4qdwVy2WLPAuqW5YKELEEHMNImff0rnvDuIBB8p1uFZVmcclxoAUKx3fT+IbEKczAmXCpQhlY6Rmd8D2z7++KC9ezbu2xv0giQykbfUY3nYVmVPqf7fvVBZ8QdCChJQZIc8ragTKtGJGZMY6GBU8+PAk6rbCO0NP7YoLRkG/XbvUK94bacZXTP5SR9R01fSpAvSJG3fofY9f7VsCkjHSg5/ivAmAGhtUGYIjcHUZn2xHU5xFUdq1L82pAGAYxtMkD66SOtd1PfetXE21bcAwQZIxgyD9D+1BznH+FDT/DORHKx3j1xB9/0qDwVx7VwBgwzzjuIMR7CD1yDXTMu/fNa+Oshl0zgwcd/wC2KD7YW2RIIIzt36g+vp61T+IcPJ5cEEexnaezCNxvmsuK4e4txmtRziZONJH4R79Mdfc1F4XjjcGQdQE9gfT06fr2yEa4CCQ28np1mY+vf1+gzU+udx/c1s4oagGUbGNO2RyxHuKhKpEDaMfpj3GKDdescsz13+o/Yf1mo6Sphjg4nt/t+tbvMkAenfuP1rTfMrP5T9/T70HU+BcOfJWRsXH2uMO47Urb8PFjYUg7lzv3uMe9KD0ulKUClKUClKUClKUClKUFD8YAqlm+N7HEWnP/AGM3lXP/ANLjH3Aq+qD45wAv8Pesna7bdP8AyUjHY53rD4c4/wA/hbF07vbVj/3aRq/WaDm/jbw8qUu20JEkkg7HG46jHrEH0rn7PErcTWwAMZI2BBzmvU7tsMCDsa4TxnwFOGJvMYsnV5jHZZk6t5BYmCBMmIg4YKpPEBA1AsQAAZgQskb99Uz7dqj3rp4qAHIskkFwArXSYkWcSEMDnbeOWNz8tcC1/N0abUytpsM0CNV6flXlxbPYFu1SrvDlWJUQB0J9RA9RQOG4JURrNsaVJMgAEA6iTKmZAnAxiMiK2rYCLqSXB6KQwIgA/PzQu8GZkQcVrXjJJ18rEHM4nfPYSNj0FS7txWAUgQskDYjpjuY6779qCuv8My3IEFH0ERMhQVnSoMQduu/tWbsqM6kgQV6QRgTqkETEGt72CAFElehIxnBB6kTH6dorfxK2yvKFBkMpjc5xJ2oKe25lNMqX/K0ZieZThtuon9qsrXjjIDOl4gELg567kH9Kj8QmVK4khiSYIJjbtPXPTao11w4g6hDESvKZUHSQYxGSJ6TQXY8UttAJiejY6bA7E/yrNbgESQCdpMT/AFiua4q8gUTzM2wbIyROQMZHzY9RRbOJBKkTMHEbT0x/Ogv9SmSM6cEbEdgffP2rFnnH71T+fcBB5COmCGIG/Ugn2GMd6+HxDPMPtmPfvQWF5SDG9Q2RUWFgRAUbDoP0H7VpucfOwY98V9u3kVhqkaQYGkneCdvrQZvaBGIgfm6j1jP96qr6E64JgEhSdzBIPoYaR9Kl8bxikcvKcnU2T2wP9+1VxvKogCAMeuw36/3NAtEzjPX/AOJ2n9q+aSSR0FanaBK7e246foNv1r5bbqDjv9aDpPBTcWyoU4Bf8M/jbrXypXw/5ZsKSBMvuR/1G70oPUqUpQKUpQKUpQKUpQKUpQKoPhOE/wAVw+3k8Rcgf5b0cQCPSbpHupHSr+qLjbN2xevcRaQ3vMt2rYtKYPmK7jUS2FTS4k9ApwdqCw8W8Ut8Omu5OSFRFEu7H5URfxMe31MAE1V8F4Rcv3BxHGgSpmzw4OpLXZn6XL3XVkJsvVm3eEeCFbn+J4ki7xJEAj5LSn/l2Qdl7seZuuIAu6Cm8R+H0uEuhKOe3yyJgkfXpXNeIcA6mHXSwULO66e8jYdZ9+1d9Wu9ZVhDAGg8/uWkIIwRpJwPv6/161DvcO6AaTI09YyD17Ht9K7fjfAEaSkAkg52xH9GZqnv/D98ZBkg77n09ev9dQ5vheOyZwBgDpMANj8pMyPWsjoWNIE7dCDHp+k1O4rgSg0smZAGJ6jPpjf3qrucGN1nMe25ge5oHFEOSCNOATAjI05Prv17bb19DRH4kMYEjYxIPR+k/tvUfzjaE3CpAA+b2G/rAj60teJJcBj/AMlMrtGDtj+VAUJ5jFpg4WcqAVMxPU9+61rvWWGxVhy+4CwT8u4I9cVItX1GrSw3zIzGwE7ddvTp1jXhLBgY1YJnHb7Rj+VBk52OnDyVIEx6TttGes96ipZafV2aVJJjSSFMsJjSP1ip0ZEj5YCknaQQIPb6RUa4XwRMyQQBBO+M+xI9KDBurRAwPsxzA2mf09a1qh/iCQdG4HqWwOxPrmZ9amNabTIgKwjB6Z2G0meoO1R41DQGADaQB+IQTrJ6FjAgiPWaCJesvBViQSr+u+0dcYEda+3UXMkAkyY26/tIzW9UBByNyDnYmY+wyY7184kSNgds9sTA7AbfSgh3dJAAJ0jfIMCD16Cc1oa8JKiZ7xjPr1rNrSzsMdfSaKyiAN4oOn8AtDyE23bt+du5pWfgFi55CaTiW/8A7aelKD1WlKUCubv2fEtTaLi6STg6ZC6ruV/h/MF8oDVIkvPSukpQclY4nxC4zqkppLKWdFA/GisgI5sjVBPRTs+NvCN4g6kh1BDMpDAYK6wpHIJtk6CcSRJUjauopQcxft+J40ssaTJ5J1QdIAKRpmAZnAxB3gJe4+62rSwIdwkoAFBDaclcCASdQlToBBmu2pQcz4lwXE3AisJueUklXZFDAnziCojUeTTIxlgDpgyfCE4oXv45nkJYwNORb0gQAMOLxAyQrCTkVe0oFKUoFKUoFKUoFKi+I+I2bCa79xba7SxiSdgO5PQDJqo/+q8VxGOFs+Un/X4kFZxvbsiHb/5lOpziQuuOvWkRmvMi21BLM5AUCMklsARXL376cTjguEW508+4DZsjuVOnXd9NI0/5hVlwnwzb1Lc4l34u6uQ16NKmZm3aUC2hnqBqwJJir2g4Tif/AE9NxB5t83H/ACgFLQGmIUBiw2GWZjjESar+K8DuWUP8CFAOVEwBM4XZf9DNel0oPGL1sGVHTrvO0dMCCcmsTbbBmRnf0Oc9YgZ9Ir1PxD4c4a6DKBWOda4YHOfXfY4rmfEvhS7b5kPmpsUEznEgZ6mfSg5Y3xmRBP8AvHvv+tLdxCRmIGnr+Vsz06b9q2va0iNiRmdsH820R3+9aL9kArIwZmBM9Qf670GZNuILSY/U7xP0JPr9K13LikfMBtp6kREj06RWlrAY5IETOenp0PT9axucMNOxHfqOke4oMeI4hRiZjbrsIj7QPpWi5eYrEHrn65rfb4MCTGImf5U0lhO+89Aeo+uaCGbGJPTMeg/lW/yQu3Ubdc4/r3rcASOuRHrtj0jevqIMz2juR6/rQdD4Atw2FKlYl43/AOo3bFKy+HFU8OhYc3NOeutvWlB6bSlKBSlKBSlKBSlKBVZ474g1hVdUL8xBUT/03IkhTA1ACfUexs6UHL3Pit11lrEKgYk6miFRSSP4eQSTEbhWMAjScv8A3S5AK8OWME4ZmEBC+GW2QScKAPxEgxFdHesq4KuAwPQiRgyP1zS1aVRCgKBsAIH2FBzl34nuif8A7Y8pKklmAMFgWX+Hm2QuG6kxAEE7L/jV02tQU2jqu4Cm45W2YCorBR5jA6hMqIO4kjoqxZAYkAwZE9D3HrQUHh3jd13to6AGQrEBgGPlksVDKCvMMZMrq6xVp4rYvuoWxdWySeZimttMH5ASFDTGWDDfFSygJBIEiYMZE7x2rKgqPDPh2xafzTqvX4jzrx13PUAxCA9kCj0q3pSgUpVX49xV1FRbEea7wogHCgs0gsIWBBO41CMxQWlK5C54h4kbkLbQME1m1KkZLCGOuRPQiJKZEExM4a/4n5g127IQssxuqzzZ8zJAkSBuVxvAdHSuW4rj/EULlrdoWxqbXpEBfMhQ38XVi2dTMFPytA2qJwvG+JO4gWiyqhaAQBqBOVF8rJH4Sccpk4oOq43w+1dEXEBxExkex6VVcb8IcLcGFKMNmVjI+8j+5rXwfF+Iw/mWUlVbSRpAdi40EDzSQAuqVMTA5hOI3EcR4oVK+ShBVwSjBGBlgCpNwxiDP84UKzjvg2/bzZYXcRBOhuvflge43rnOI4G5albyOsyF1COokgjEAR9xXqvhD3jaBvqFcluUdBqIWYZpOmDv1qW6A7gH3oPGL7kGQZJgHIPoesfNitOtjnOYnGx3Pr6V6nx/wnwlwH+GEJ6pyx9Byx6R+tc74l8BXBnh7wOBIuCJMn8Q9D26b5wHErxcCCOmxj+oiIO1YFo+XfG0zt17j0qz4z4Z4u2w1WXM7FRrjIBkpIGOhqu4xMAEaWGCB77b9KDqPh3iR/h0mJ5uh/O3YGlRfAGYWFAC7v8AjZfxt0AilB6vSlKBSlKBSlKBSlKBSlKBSlKBSlKBXw0pQfaUpQKUpQKUpQKUpQKUpQKUpQKUpQK13bCsCGUMDgggEH3nelKCOOCtLhbaAdgoA/avlKUH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58775" y="-579438"/>
            <a:ext cx="2466975" cy="184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Constantia" pitchFamily="18" charset="0"/>
            </a:endParaRPr>
          </a:p>
        </p:txBody>
      </p:sp>
      <p:sp>
        <p:nvSpPr>
          <p:cNvPr id="45062" name="AutoShape 8" descr="data:image/jpeg;base64,/9j/4AAQSkZJRgABAQAAAQABAAD/2wCEAAkGBxITEhUUEhQWFRUWGRoYGBgXFx8ZGhsdGxcYGhgbGhwYHSggGhomHBsbIjIiJikrLi4uGSAzODMuNyotLisBCgoKBQUFDgUFDisZExkrKysrKysrKysrKysrKysrKysrKysrKysrKysrKysrKysrKysrKysrKysrKysrKysrK//AABEIAMIBAwMBIgACEQEDEQH/xAAbAAEAAgMBAQAAAAAAAAAAAAAABAUCAwYHAf/EAEAQAAIBAwIEBAQEBAQFAwUAAAECEQADIRIxBCJBUQUTYXEGMoGRQlKhsSPR8PEUYsHhM0NTcpIHFoIVJESisv/EABQBAQAAAAAAAAAAAAAAAAAAAAD/xAAUEQEAAAAAAAAAAAAAAAAAAAAA/9oADAMBAAIRAxEAPwD3GlKUClKUClKUClKUClKUClKUClKUClKUClKUClKUClKUClKUClKUClKUClKUClKUClKUClKUClKgeNeL2uGt+ZdJgsFAAkknYD9T9KCfSuK8R+PrZUDh1bW2JuCAnbrzHpAxn6VQPxoch2LNM5YkntB7bdOwoPUncASSAO5xVXxfxFwyGPMDNnlTnOOnL1nFebJcVjEapERODIPX0GMDvWq3ewQGCqRJAMCNekes6tqD0DjPiciPLQKM5usFmMyACTFV/wD7uaMNZid4Y+pzqx1/rbmBw9oZDEjqFABPcZOI3+h96ytiwYEnpLZyNQnMmGI/oUHUD4ucYZuHPeCw/nUux8V6jhEPcC6pP9enrXIvYtG4baDIySScAg7/APj65O4rDifD7ZBJOnfG+RyxG+7QTtkUHfcH8R2nYKwa2zfKGxPt3/3FXNePW3ZSI5lDhhEiSIIM/hYZzmMV2nw98SfguDlDBA46EmE1DoDgSJE9gYAdbSlKBSlKBSsPNWY1Cfegur3H39JH6UGdK1+cv5h9xQ30ESy5iMjMmB9zig2UqJd8StK2kuJjV1gDOWbZRytuRMGs7nG2wWBb5BLYJiRMYGTGYGQCD1EhIpXxWBEjINfaBSlKBSlKBSlKBSlKBSlKBVV8S+DrxVhrbSD8ykHZgDFWtKDxBEYE27ixdt4ZWGnsAQOgI2PZppb4ZnuQZ5oMZAkAbSfT967f48+H2ZxxNrJwLgJ2UH5l9YxHpjO/H3CrEMsEQAR21LIHrvB3g49gm2LSKLpvYt2ijgA6Rc1qSls9SSIkDDKTMrIrTxXFtcg6mUj5fLbRpHZWWG7GZ6YgRVT45bv+YTqBXUxA3l3YXLlz3K3LYx+UipvCWsGcdqDZatAGdInudzjuf3qWiCJEDb+hG1EAEj9f9f8AevizMnI794x+1Bm9nUvMogRETgzIJzuCJnoay4jjHQXHxcYLgBQWMMDpkCTOd53xmpfD8G7DBUiejTGMDE5z+gqa/gDquodRMMpAyMkkTH2oK/jOIAS2yAHDbENpOkbgcoTLz2ZcdTVV5+kqy/MsEE7xBkdpg/T0qQ2u2Qy8zKSPLbbIzHYkSQesn0IiWra6Ea2ZBXYnJ0hCI9QHnHY7xQereAcYLllSDOMd4OV+wx9DVjXmHw78R3LBcadSEgkExuADB/CMT2me9dzwHxHw13SBcVWaOVjBkmAPXOPWgtqUpQUPGfCti4zMxaWJJgINy5P4MjnIIMhhgyJqtb4PB1qLioQAbehVUiCTbDKEhUB3CjmPsBVhx3jVy7cbh+BAe4uLl5p8mycYkf8AEuwZ8sbfiKyJg2/Cl4TjOFua2d74vWbty4ea4zKt1CYAA0+SwVQAqhmgUG+x8HWiP4hgnVIQLp5ldZJZCS0O3Njf0FZ3fgvhmLElpYknCTzFiwVtGpVIYjSCANxzc1dJSg5+78J2WmXfOdk3BuEQNEAA3GMbbSDmdnF/D4e613VDSGTAwZskgypOmbKHBG7D1q8pQauFshEVBJCqFE74EZ9a20pQKUpQKUpQVXxB4yvDW2Ykao5QQYkmBMdP9K4dvjzjCZCWlVvlBVu3efTrG9Q/i/x7/EXuUTatkgR+KCQGz0nOIxINU/EcIFVYMtJYkGRJj02jt+u9B3Xg/wATXGsq1y8NRLTIUHDEDAEbRSqXwBgLCCF/Fvd0n526RX2g9QpSlApSlBhethlKsJBEH2NeafFfhP8Ahr6lAdF1SAemsRuBgbDOxn3r06qj4o8LHEWSC2krzA9oIPT2oPNeOP8ACRgJUOSx6qfKOB/l0KZ9UToa0o/Tv/r/AD/1qR4TdLoqsuluS4VPR7cOyNG4BUhvSetaOF4XLCCCpgagQQCeUERuFgfr1FBItGcCTJ9/T9p+1WnhnAtecIuNyfYzn9f7VV8EjYAjHpsADn98+tdV8IKVdydOlVBJ9yT9BANBLvcRb4ZtFi2rXB8zH2mCdz7f0Kfjfia8IYsukysdyNyunJjadgcb1qTiGctCnWTqjYQWOQTsMiq3xvhW8tdaxpLFWG0OcqfyywBB7iOooN7eI2b2XBDxGoZIyTg/NpG8ZHMahNwFxmD23LkQQUMkiCsOszMMf37VVux67/aKtvB+N1am/EhXX0kNq0uCNjI0noda98hIsLMuYJKkaQqwCvywNgR396wSygILiAc4GNo0jVgkH96sbt4XOZ0143HI8nYSukOBj39aitxdi2AUuec7mFtBQLpYxjQQBsQTIAG8xQYi4LWp0vi3pILzyriOYzjp1+9bU8f4m+qpfa5b4Y7ugKXrqxEA7206mBrI/LM1FTw5yVe+JdWi3aEhE07EEiLtwD8Ww6d2sHtymmczGkrmT1GmIMbj96DrPBfFODCLasabaryqgTQBGcYiPWtfxiIs2rwibF+zdB7DWEeD623cexNcRctgEboTsZhevc+1avEPEb9yxesBiyOj2m0gsCGUrmZg+ogig9bpXE+G/HOu2jNbHMoJ5iNwOb5YAJ6eorLi/jVom3bE9FIYzHzZEDaf6xQdpSvPj8bcQfw207EqY2k7tJPUAetbeF+OburntK64nTKkevNIPtj3oO8pXP8Ah3xXauOEdTaZvl1bGBnPSr8Gcig+0pSgVC8X45bNpnInoB3J2Hp71NrhP/ULzkIckNablGYKmJiNswebf2gUHEK2vYCWBJMbSCBB3ABjG9ZOZA0mZGD6TvnqaxQQxjJJIImNtzk/tivusTAO2B2Hb1ig6vwAr5Cho1AuDtuLjD7UrH4f44jh0BS4Tzfhn8R6xmlB6RSlKBSlKBSlKDyTiOCNi8bJWBbPJ15DByepP66hNS+KQy1xoAuQSY6rpQFhOQyxJxBUEwJI6X4z8MZnt31EhAVYDs0Z7yvzDvpjrXN8FxIdWRgCNBAHcDPURjMg+1BFv3/Lt3LunKKzEewyPQ/yroPhfiVctDaluJqB7jb7830iqJ05XW6QbcFWcnECF0uQcMV6neG6iq74d8QupbUcMom2GTzLghDzGCEUg3HIgkSuSczQWfifiPkMrM/lQHBZldhI0godKkktGrtybgiqzhfEGB1rOkn5TMMOpYN+EiRBzn61Z+N8Jw9u3/irpe+ZBNxwrlWkYVANFsagqxj/ADE9cltreRbt61pdxrIRtJ5tiwOJIzOMk+9BWaFckkALPLnafw6vpiam8Bw1u3JySwCktGFDByFjJlkTJjb7SUsJbW4qW3m4ApZ8gQTGBjqfvWu8pjrvJz19f5UH1r/PqQiRtOQJ7xvk1E4XwmwC5Zrjve1arjMJaSCcCAuTiR1wcYyZIyduvr/vWy24LCdtp7dvegzS3fsShcXLcAFbksP+3aQsdpgxg7VPW6vLobQzZ0kzbJAGx3UGOuZ6VHa5sDDAdYmBvmsXsBuZNzkRAxv9Gn8PoKCRxS3FKykETzHIcHBBYDG+A2TtFaL04A1asQYIicRInIxsTFbrV69bBHKwgnSTv6Z22j61ha4u25AUtafUpKnAMRvmIgTiJzQU/hiKqvbK5S5cWQwgAPIjOwDKIzgzIipP+AnBlfWJED1U9/8Aatdu0Ev3bZUsj+XdOkagZGicbCbO8dG7ipbWwQpB1i2CuDgz0JnSe/fHrQV6cI67euQdxsY7ielGulCQV6bkEY27ZreFCuo3PNKnUY2iNpmekzUsXNJGtQZIwTA0kwZDRByDgR96CtTikIAIAiIJ6EHoR7z9Km27zSX1ZwU1TvnJIwhnMg9u8Vq4zg0yQVEzB6MBgDtJ779K0EOoxzKACY6Ax9RGAaDqfC/i24p03FLr3BBYfWYb966fgfHeGuqGW6g9GIVh7g/2ry/zlJUyZAz/AORaR3OY+lTrnBDS1xSI3zmJ2gzONutB6JxPjnDW/mup9Dq39FmvP/jHx4cU627ci0hw/wDmOAx/LABjrzfSqk2JGST2I22zmM/WotuwBI9jBBcGJnbbJ/X0oPhRmLQdgRO47LHUifxfWsHuKsAkgTECQQIkE6uh/SpYb8vTEf2Ow3qJxChhpaSO0x7QR9aDq/h+3aFhdTAGXkAwJ1tMA53pWnwSyvkiboHM+CFn/iN3zX2g9OpSlApSlApSqbxT4it23Nq2r8RxET5NqCw7F2JCWh6uR6TQW122GBB2OK8i8Xv6b10WIvANpV0J8tWjnV3iNWqeVZMDMEmu9bwS9xM/49x5Z/8AxrJItx2uuYa97cqd1O9S/HPBLd3hvKVAugTaCjSFZflgDAE9Nu4oPOeF4QXIa+3mnUIUki2skAgJOTOdTasAxE4y4Ph9F+9aLa2bTeBj82q2+SIkNaO8T0k75cOSpIOCCytG6suQwjEao2O0/WL4s4u8RbtklUh7V50jTLKbvlyv5tPMBmHiATQSOHXznFwgNYB5Eb5buCPNI2iCQhg7ljupE67cebZtlbi51agRcU76TGCd4YYOfSdr2SqoQpZT+H8SbKJBjUoMjHNnYgEjQgW7zIZnEDB3yGBgjI+VoMjbFBNscSGOV0MRKbZBOfoSP0rDihOyzzZx3mP9a18JwtgwHlSECIZhSFJgZmDzGQdyQQSdsbnFENeTSxW0ULMYHKfxQeZhOJEj70GlLq7MIJ6Sd5g4oEUgxB2wN/fepiFHU6GVlbqVM474xH+gOQahJwmrMkNOZgQeuZgdftQfUtOCev19P7Vt1aYg6ZGft+n9qhreiYIOIAyCf0gVu4gOcEEYjH36elBoPFFW6/f7T3r5f40Nhlj13+3Ufr71HKSQoBx06/Wt6eHMTEjp3zPbFBEuXhbv23tOQGV0IaJ5dLgESRG/61apxVtv+Iuht9a7HtPpMY/YZql8d4C7/DKYi4ucdeWc9g2R2JPSp7cU4lQFuCIMiYnHTtP3oJnE8M4XUcgAqSuRDMhMjplVmNX0yK1C8cn8JiCSWOBiBEAEkkyV+bE1ot32T5SbTdA3PbbI2iY+nczW4Ot5irIbbjIZYIaNz/nx/eg+s4MkLAAxtk9t84z9t61F94OMc3WQJC6R3xnrBNfblkrCtGlgArCCrEGdiJVvlxse5qFcDsTq/FLDHMSIUKD1YHoeitnaQ+3uGOWG5z6fX+fvtW3g+LBXSZEZPbbJInPacRJ3mvnDOcADOfSdtQjoY/rpWN60H5l5TJgQZIBj2B/rpQLXDFio2OxAMDMSTn1GfUVgqqYgkyJEztHtI+tYWmwVI7+hNZNdODI2Mk6f2meh32oNV46CMEDcx3I/qIrQOgAOkemcnb2j0re1r8xJaOpAgSek4Hr0PWtHE2uUbkDMBvsJO9B0/gSWfJWWIMvMTvraelK0eBXrnkLpUgS0AXEgc7etKD1SlK53xu9xId/JE24IfeZ8s6VWGBksR8uc+1B0VVvi/jljh4FxibjfJaQF7r/9ltZYjuYgdSKheHXOP1oLyjRJ1kBBjyxEQ5OHxtt96q7vh/Gc7iyovXFTW6BFLOrcwLi6G8vSIUQZDZg0Fh/huM4qfOY8JYP/AC7bTfcf57oxa/7bcnPzirjw3w2zYTRZtrbWZhREk7ljuzHqTk1X/D1ziCX81Ytf8smJPO8kyxORpI6b+k3dApSq/wAc8VXh7RcguxIW3bX5rjn5EX1J6nAAJMAE0HH/ABxwBFwDhjqv3VY6NMhElWe45H4dSW1A3LaYxMc1xRFrhtKAxbdLmSdXK6tdDY3Ya5JE8xPpXp3gPhJtB7l4h+IvHVdYbf5baTtbQYA65Y5Y1UfE3w4zansqHDKVe2TEiCJBgyQCRGJnJxQVigNB1AZVlnOAWB22ywGSQcGeWq7i+HMnSdEsDManJAIYE7MrA7nOdyKieCcSTaQuQx0lX7hkOliQR+YNkTkGYrorLB1mZJIOrqp6D2nETsfuHLcF4ozRb4hFV43B5CQRMDoO28wciM3vDcQy8rc6EbEwQM5U9Yk4Pfp1zPh9t9YKQ2SQGwRBUAEwQeVsGNq1W7QCAgQFABGfWN9xjv22mg3Jwy/NYf3jv0BT3ByPoM4jcQ3KCEUHVAIypjIJxJEH3E53gY21Zee2YPbcHMfL169iIxUi3xNu6SGHllsnMyTAVkOzAiQQ2kiBAMmAgX0VH1KwOMqo7/oQd49acTxSnIWG6k7bYx2rdx3hhXUZHKMN+GOx6gxuYgHvVdcXBJ6Ce4IG+R0xv60GfD8SFzBDT1+X9pkn/Wptx1Yp/EOkwWC42OdxvsR/vUI8IRA3bHKYnm2E7EkY6ftUq54S4UMAIYbAyR+mQfeR2oM77W2EA56QSdsTBPrH1qLZSDrEAZGDk+onbNQr/Ix1YiQQT1wTWWuNx7dcg/7f1NB94q8QCgyoJ9P02n+dR7LyBByDInEGenY5rLczIPua1LA3MTkZ6z94xQWfAcYbsKwGsHb8LAz83ZoG9ZXeCeJTdTI7jMwGO5BkdPljrVPaulLgcEYYHO2QcH6faZroeF4gPbDATJhlmYOoz9/m9QZ3oKnirxCMBj5pkE828bAqRg7Y1EdKlB9ydiS0nYTJJ9CR6fhH1y4uzJlebTiRvIJEHbUOncRGZqC5JII3BCkEmI5hgRGodQYj9wz4pQVzhoOfpiY2/r2qDbvGdLAYHXrkTW7zx7iSAxjtM5PckZ6jqINaG4eQNtQXcd4GKDeoJkbjYkHJjHvHp79DR1AGlVMHeDsfXt71ptXTBU4YCBic/wBsVsVBpYZAPXqJ/wBY/vQdH8Pa14dF0Jgvs8fjY7HNKk+Bq5sqdCtl4Okba2jr2r5Qei0pSgUpSg+ExVDc+LeGBtlSzKxIZvLuDQAL2TyfmsuDMRE1fEVXL8P8IBpHDWQIiBbWNmXt2Zh7O3c0Ed/inhBpl3GohVmzcyWbQscmQzYU7NiJqqveI2DxP+INzzSo8uyjW7iLa/heZdYHQwe4wKgtjSvLg6tVw3w7Y80XAumBlFAVG+fLqBzZec7FVIiK3XfAuGIgWba9AVRQQICnTjllBpkQY+lBK4HjEuprtmVlhJBXKsVYQwBwQRW+tPC8LbtrptoqLM6UUKJO5gYrdQcIPA9d/irdshHtXfOURAa3xCBmB/ym6tw+6HaarBbdboQyt3ONgyhox2zA+vTeuv4n+H4laaOXiLFy2x/z2mV7Y9ZV73tp9a2fFHhXnWwy4dMg/v8A6Z7TQcrwV869gSS2sRByEjPcaYzvPTesg7QojUpENByH6+gyDGMxv0qFbYsSRhpMajvpC5z33Hv95b8fLYAViAGEwDnDY6/NvM4zQa7/AA4IA1MsGTsDEkkj6k564qrRWErdVXUGCQYMTy6R1Akkgy3NgiDNwwkgMA5nUoKjOehmNOmCRjmmNqXgAFNwq6hd3PNlSDzNiB3b+chFscTctYUhlMEBpxyidLTj6zE4qdwVy2WLPAuqW5YKELEEHMNImff0rnvDuIBB8p1uFZVmcclxoAUKx3fT+IbEKczAmXCpQhlY6Rmd8D2z7++KC9ezbu2xv0giQykbfUY3nYVmVPqf7fvVBZ8QdCChJQZIc8ragTKtGJGZMY6GBU8+PAk6rbCO0NP7YoLRkG/XbvUK94bacZXTP5SR9R01fSpAvSJG3fofY9f7VsCkjHSg5/ivAmAGhtUGYIjcHUZn2xHU5xFUdq1L82pAGAYxtMkD66SOtd1PfetXE21bcAwQZIxgyD9D+1BznH+FDT/DORHKx3j1xB9/0qDwVx7VwBgwzzjuIMR7CD1yDXTMu/fNa+Oshl0zgwcd/wC2KD7YW2RIIIzt36g+vp61T+IcPJ5cEEexnaezCNxvmsuK4e4txmtRziZONJH4R79Mdfc1F4XjjcGQdQE9gfT06fr2yEa4CCQ28np1mY+vf1+gzU+udx/c1s4oagGUbGNO2RyxHuKhKpEDaMfpj3GKDdescsz13+o/Yf1mo6Sphjg4nt/t+tbvMkAenfuP1rTfMrP5T9/T70HU+BcOfJWRsXH2uMO47Urb8PFjYUg7lzv3uMe9KD0ulKUClKUClKUClKUClKUFD8YAqlm+N7HEWnP/AGM3lXP/ANLjH3Aq+qD45wAv8Pesna7bdP8AyUjHY53rD4c4/wA/hbF07vbVj/3aRq/WaDm/jbw8qUu20JEkkg7HG46jHrEH0rn7PErcTWwAMZI2BBzmvU7tsMCDsa4TxnwFOGJvMYsnV5jHZZk6t5BYmCBMmIg4YKpPEBA1AsQAAZgQskb99Uz7dqj3rp4qAHIskkFwArXSYkWcSEMDnbeOWNz8tcC1/N0abUytpsM0CNV6flXlxbPYFu1SrvDlWJUQB0J9RA9RQOG4JURrNsaVJMgAEA6iTKmZAnAxiMiK2rYCLqSXB6KQwIgA/PzQu8GZkQcVrXjJJ18rEHM4nfPYSNj0FS7txWAUgQskDYjpjuY6779qCuv8My3IEFH0ERMhQVnSoMQduu/tWbsqM6kgQV6QRgTqkETEGt72CAFElehIxnBB6kTH6dorfxK2yvKFBkMpjc5xJ2oKe25lNMqX/K0ZieZThtuon9qsrXjjIDOl4gELg567kH9Kj8QmVK4khiSYIJjbtPXPTao11w4g6hDESvKZUHSQYxGSJ6TQXY8UttAJiejY6bA7E/yrNbgESQCdpMT/AFiua4q8gUTzM2wbIyROQMZHzY9RRbOJBKkTMHEbT0x/Ogv9SmSM6cEbEdgffP2rFnnH71T+fcBB5COmCGIG/Ugn2GMd6+HxDPMPtmPfvQWF5SDG9Q2RUWFgRAUbDoP0H7VpucfOwY98V9u3kVhqkaQYGkneCdvrQZvaBGIgfm6j1jP96qr6E64JgEhSdzBIPoYaR9Kl8bxikcvKcnU2T2wP9+1VxvKogCAMeuw36/3NAtEzjPX/AOJ2n9q+aSSR0FanaBK7e246foNv1r5bbqDjv9aDpPBTcWyoU4Bf8M/jbrXypXw/5ZsKSBMvuR/1G70oPUqUpQKUpQKUpQKUpQKUpQKoPhOE/wAVw+3k8Rcgf5b0cQCPSbpHupHSr+qLjbN2xevcRaQ3vMt2rYtKYPmK7jUS2FTS4k9ApwdqCw8W8Ut8Omu5OSFRFEu7H5URfxMe31MAE1V8F4Rcv3BxHGgSpmzw4OpLXZn6XL3XVkJsvVm3eEeCFbn+J4ki7xJEAj5LSn/l2Qdl7seZuuIAu6Cm8R+H0uEuhKOe3yyJgkfXpXNeIcA6mHXSwULO66e8jYdZ9+1d9Wu9ZVhDAGg8/uWkIIwRpJwPv6/161DvcO6AaTI09YyD17Ht9K7fjfAEaSkAkg52xH9GZqnv/D98ZBkg77n09ev9dQ5vheOyZwBgDpMANj8pMyPWsjoWNIE7dCDHp+k1O4rgSg0smZAGJ6jPpjf3qrucGN1nMe25ge5oHFEOSCNOATAjI05Prv17bb19DRH4kMYEjYxIPR+k/tvUfzjaE3CpAA+b2G/rAj60teJJcBj/AMlMrtGDtj+VAUJ5jFpg4WcqAVMxPU9+61rvWWGxVhy+4CwT8u4I9cVItX1GrSw3zIzGwE7ddvTp1jXhLBgY1YJnHb7Rj+VBk52OnDyVIEx6TttGes96ipZafV2aVJJjSSFMsJjSP1ip0ZEj5YCknaQQIPb6RUa4XwRMyQQBBO+M+xI9KDBurRAwPsxzA2mf09a1qh/iCQdG4HqWwOxPrmZ9amNabTIgKwjB6Z2G0meoO1R41DQGADaQB+IQTrJ6FjAgiPWaCJesvBViQSr+u+0dcYEda+3UXMkAkyY26/tIzW9UBByNyDnYmY+wyY7184kSNgds9sTA7AbfSgh3dJAAJ0jfIMCD16Cc1oa8JKiZ7xjPr1rNrSzsMdfSaKyiAN4oOn8AtDyE23bt+du5pWfgFi55CaTiW/8A7aelKD1WlKUCubv2fEtTaLi6STg6ZC6ruV/h/MF8oDVIkvPSukpQclY4nxC4zqkppLKWdFA/GisgI5sjVBPRTs+NvCN4g6kh1BDMpDAYK6wpHIJtk6CcSRJUjauopQcxft+J40ssaTJ5J1QdIAKRpmAZnAxB3gJe4+62rSwIdwkoAFBDaclcCASdQlToBBmu2pQcz4lwXE3AisJueUklXZFDAnziCojUeTTIxlgDpgyfCE4oXv45nkJYwNORb0gQAMOLxAyQrCTkVe0oFKUoFKUoFKUoFKi+I+I2bCa79xba7SxiSdgO5PQDJqo/+q8VxGOFs+Un/X4kFZxvbsiHb/5lOpziQuuOvWkRmvMi21BLM5AUCMklsARXL376cTjguEW508+4DZsjuVOnXd9NI0/5hVlwnwzb1Lc4l34u6uQ16NKmZm3aUC2hnqBqwJJir2g4Tif/AE9NxB5t83H/ACgFLQGmIUBiw2GWZjjESar+K8DuWUP8CFAOVEwBM4XZf9DNel0oPGL1sGVHTrvO0dMCCcmsTbbBmRnf0Oc9YgZ9Ir1PxD4c4a6DKBWOda4YHOfXfY4rmfEvhS7b5kPmpsUEznEgZ6mfSg5Y3xmRBP8AvHvv+tLdxCRmIGnr+Vsz06b9q2va0iNiRmdsH820R3+9aL9kArIwZmBM9Qf670GZNuILSY/U7xP0JPr9K13LikfMBtp6kREj06RWlrAY5IETOenp0PT9axucMNOxHfqOke4oMeI4hRiZjbrsIj7QPpWi5eYrEHrn65rfb4MCTGImf5U0lhO+89Aeo+uaCGbGJPTMeg/lW/yQu3Ubdc4/r3rcASOuRHrtj0jevqIMz2juR6/rQdD4Atw2FKlYl43/AOo3bFKy+HFU8OhYc3NOeutvWlB6bSlKBSlKBSlKBSlKBVZ474g1hVdUL8xBUT/03IkhTA1ACfUexs6UHL3Pit11lrEKgYk6miFRSSP4eQSTEbhWMAjScv8A3S5AK8OWME4ZmEBC+GW2QScKAPxEgxFdHesq4KuAwPQiRgyP1zS1aVRCgKBsAIH2FBzl34nuif8A7Y8pKklmAMFgWX+Hm2QuG6kxAEE7L/jV02tQU2jqu4Cm45W2YCorBR5jA6hMqIO4kjoqxZAYkAwZE9D3HrQUHh3jd13to6AGQrEBgGPlksVDKCvMMZMrq6xVp4rYvuoWxdWySeZimttMH5ASFDTGWDDfFSygJBIEiYMZE7x2rKgqPDPh2xafzTqvX4jzrx13PUAxCA9kCj0q3pSgUpVX49xV1FRbEea7wogHCgs0gsIWBBO41CMxQWlK5C54h4kbkLbQME1m1KkZLCGOuRPQiJKZEExM4a/4n5g127IQssxuqzzZ8zJAkSBuVxvAdHSuW4rj/EULlrdoWxqbXpEBfMhQ38XVi2dTMFPytA2qJwvG+JO4gWiyqhaAQBqBOVF8rJH4Sccpk4oOq43w+1dEXEBxExkex6VVcb8IcLcGFKMNmVjI+8j+5rXwfF+Iw/mWUlVbSRpAdi40EDzSQAuqVMTA5hOI3EcR4oVK+ShBVwSjBGBlgCpNwxiDP84UKzjvg2/bzZYXcRBOhuvflge43rnOI4G5albyOsyF1COokgjEAR9xXqvhD3jaBvqFcluUdBqIWYZpOmDv1qW6A7gH3oPGL7kGQZJgHIPoesfNitOtjnOYnGx3Pr6V6nx/wnwlwH+GEJ6pyx9Byx6R+tc74l8BXBnh7wOBIuCJMn8Q9D26b5wHErxcCCOmxj+oiIO1YFo+XfG0zt17j0qz4z4Z4u2w1WXM7FRrjIBkpIGOhqu4xMAEaWGCB77b9KDqPh3iR/h0mJ5uh/O3YGlRfAGYWFAC7v8AjZfxt0AilB6vSlKBSlKBSlKBSlKBSlKBSlKBSlKBXw0pQfaUpQKUpQKUpQKUpQKUpQKUpQKUpQK13bCsCGUMDgggEH3nelKCOOCtLhbaAdgoA/avlKUH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82600" y="147638"/>
            <a:ext cx="89566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en-US" sz="3200" b="1">
                <a:cs typeface="Arial" charset="0"/>
              </a:rPr>
              <a:t>ЦИКЛУС РАЗВИЋА ГОЛОСЕМЕНИЦА</a:t>
            </a:r>
          </a:p>
        </p:txBody>
      </p:sp>
      <p:sp>
        <p:nvSpPr>
          <p:cNvPr id="45063" name="AutoShape 12" descr="data:image/jpeg;base64,/9j/4AAQSkZJRgABAQAAAQABAAD/2wCEAAkGBxQTEhUUExQWFhQXGSAbGRgYGB8dIBgbHiAgIBwbIB8aICggISAmIBobITEhJSkrLi4uHyAzODMtOCktLisBCgoKBQUFDgUFDisZExkrKysrKysrKysrKysrKysrKysrKysrKysrKysrKysrKysrKysrKysrKysrKysrKysrK//AABEIAMcA/QMBIgACEQEDEQH/xAAbAAABBQEBAAAAAAAAAAAAAAAFAAMEBgcCAf/EAEIQAAIBAwIEBAMGBAYCAQIHAAECEQMSIQAxBCJBUQUGE2EycYEjQlKRobEHFMHwM2Jy0eHxQ4IWksIVJCVTY3OT/8QAFAEBAAAAAAAAAAAAAAAAAAAAAP/EABQRAQAAAAAAAAAAAAAAAAAAAAD/2gAMAwEAAhEDEQA/ANH41GaqyNzJIYmMrD1Db2i20jrueoniukJTMWOSXcxNwABa0Z/FaJ2kasnBLF/cuxP54/SBqP4v4r6BQWFrv8wEZUdT/m/Q6CtcRTd/VuZkDWrUYbr6uBJ25FKyZ7HtrsoWhmlYVWJUY5RCW9Li1zRn7upY86Uz/wCJ5JAAuSScTgtIAmbjAIBIO08p53pHIRoBhjK8pmM5nO49gSYGdALq8EbvTdQWsQ1Dk89pF0DGLWYdsT003wQwpZWtfFMsDJgli0dhEiepnqNHB5wXlmkwLRHMnUI2SSAuKgEk/ECu8Sv/AJTcnLTta5V5mBCyyAkx0Af5XKy9NAKocC1ZhQUm2xg7jAChgaajH5AZi6SDq1+D+E0+HS1BkgXMclo7nrufz1z4D4n69O4gAggb78oMkfdmdpOIzoloFpaWloFoV4r47Somy5TUP3Z2AiWaJIGR0zIjUXzZ40aFO2l/isDB3sjqcHcwAOuex1VXpDh2En1Koeo7ld2ZpKMROCC8YgG4nEaDvi/FKvGShtKsrqEWQoghfUN3MTzFQNgVnUD0ZJvUkUzBZJgVFptTCjvjmuEgAQd4PtKkwSo5JikLYU/ESTUeTj8cHfc7RGu1JU12RytoUgFblYi+995A5ws56420A6pw4VawdFD0xBBIi5nWCsSpFskicBukGHPD+Lq0xXoB3sSoBIJUsCSI6EcpUd8gfJ1qVOoFpAgEivw7M6zNMqwLR1bkBiTID9TqCeMAq1XCn4TWskHByBnrggHHXGgjUuHPKFWVAZJECWHLeYMdMRtcRAzqZVWNyqEMFMtLAU0JZyQfvWWg7FmjGTpjw/hihuJllhUkYEsB6kdY5mjE3AY30Y4kCKy2klqiqS3xFDYzgADtd/p32XQQ/EQQK1Ij7QqjrTBlRVc1C856BU9sHEnLnElVaKa2ChSNS64cwZKiRIPxc7NG4xG4lihTIJcS0QGnFpMRJybmyf8Abq4nDMyWgD7S6w/Dzy4dmO4UIpC+5X8QgOTTCqwXmdVV2SwgmpcwxgGFW4mMZXrA1Gr+EhqVEtTpks0rgktTC3Xm47W3GPdepOioqemRVpiDUpgKjNEAXG/rLFoEbQE2zMLhqMmnaSoSEJOWFtIjJOAnKKYG8hd5nQMeXmfhnoNw1VkpES61GJpAW3MpUmYCgBSsGVGD11Ly946nFJMWVVxUpMRdTbEgxuM/EMHWW/y4KVQkBVpXMGM3Oy2PcBBiymgGenSNSadZ6ZNakStjjmmS3NgMBuGJz2HfQa/rwiRBzqL4Vxy16SVF2YfkdiD7gyDqXoKl4z4K9GonEcLN/qC5cwVMqQQNwAQQYwR2JIOeB+LLxNO4KUYYdGiUaASDBIO+4JB0R1UvMfhTUuIpcZRVm9MN6iqpdnVirG0ZMizAA+8QOg0Fl4/hFq02psMMI+XuPfWe+Z/BHpMWtLILSH3zPMYE4gJv2O42vnh/iBqGGo1aZAB51wfYEHP1g+2qp5/8TDFOGptLMcqonO/M04gAtG+3caCrUq0o7FZKqdskvUNMjHS0UXyNrjjOp/h3EAF1ZzSAgwq3SSMxiYgKR0yY7Ai3ld6fCVXvtZlW5bYkpcBMmYJYYx1MmdDfAuHFY1DlVwQFgkczqQbtvgkD8LKesAL4PFEpOaZV5NQglgRJNrSJ3UB1EjEgjca5HmFSJCNEEyTEAAn84tx7741D4qWr1A7xItWIAVQZqGTm4hqckmMCAMyNeDGw9NWDEAgF7lEDuDaD7iOkyBrifEqD2F1BPpmp/pEKxX3xBI9vlqBxfmKjSL1lol3HxFGBJNiswHS4KUHY4E6i1eHanUtNpJB+EbBqjEDJPNZAY9RsAIGhr8QbneoFsQMxjN1wzIjcFLd8gDtJC3eFeYkrpeiNZAYPIgzmN9wIJ7bb6I+H8UagY2FAGIUmOcD7wjoTO/z66pvCeHHg3ptxPNw1d5ZSeXhuIdiRIwClQsAZkCoFIAuxfBoFpaWoHjXiQoU74kllUD3Yxcf8qiWPspiTjQS69dUEuwUdyY9/6aqfjXmtmmlwim+AfUbAUbkgFSTiOnf2kPxNWpXveqGdQwAB5cyQtqR8VrnqNc8O3pXkkMWYKWOAlFQlMInW6ACSZBh/bQM0ODZn5TLmmjuScklmNzFsEm5ojpv01KqIPUQtmxqjP7OCoGTBNwZj2AB/y694a4Fygg1Xwd/uhVQA/CoVFwMzcZzqKHKELhyCrEtub5Fu4+9Ez+Ee+gYr1/8AHY3Q73ld7lYLBiTm64ED9tduhWo4kBYZFHQ3SYxExdiZzkQY0zWQLfAtem1q91iHXJkw110GRzdhGuOJNpVBBAn5kJExHbM/T6h1YBTDEAhKTJV6Rct5gxN1lOZ6k75nQrjUKpUY8pKFLhOHAkxP3ZOO0dzqfxLqtKXbDlmYbBmHNSboQbQAw+c4EameCeWK1YU/VVvSbDp7MAWnsSDGO2gYYZYKhtwlMTaYDCoVweWEQiRsds6kcOLalSpN1UwqqokDILOZgQAwXIn4hGRodwDswS8k1aYtqAH4qgg1N/xsAojv0ydGuJ4kofs0S/0zas4u+IFpzAKweudBFqsoUUaebqtrNvykALJMybx0k8pGvaBmu19sJwzKVE8tjSTGxDIVgGTg9NN0UJvqLn0np2AjcsDJbrhqgA2wDv0RpADiBu7uIJgQqogLEx3DD25feQi1+FcCkUcLUT68kKbeoPxCNz8WcZlvWRmLVFimzK6gkAEhFHqQOgNywccu2mHN9U1C4RS9iqokWUud2ifveuF+iztp7iaq+g6DleqXCKd4LQsY6UwMx3O+dBw3CCQUtis9oQiLAViZ3AJUtbiLvrrmrw5RmWGIFISTEFgTa4E5HLJBxke415Vc03JJH2WZXALAsNjMCY7H9tSCzVIa5L2Nipi1F5mnOTAE5mOvuBTyd409OqKTiaVcl6bE22DcgrnLEhtxN0xGdaDrGOJDXJaVY8OoenynIpw0mGk/B6cdlGtT8u+KDiKIaReIDqPutAkH6zoCmlpaA8X5opUyytdK3kgKTyISCcddvnPsYArxpeyp6Q+0tNskAFoMZz7ZI/PQPy75WFKWrEO7AdNupG5xJPz6lsROpeYqJWo3OFpKxclcKUMMsiRd1gbjQ9/NiB6qqGJp1FRwwPKzKkKIwTnMfiHvoLHXoh1KsJBEEHWR+P8Ah54Wo6VCbTUJQwJZbUzgwPw7DKnGQTqfhfiS11LIGgGJIIBIwYncSCPpqlfxM8Pq1KtJqbBRYQffPvjr07/LQHeKo31VTdWepPYrbDL7ZYfkew0PruXZmVYpmoqJjBSmr3QI2mBtBiRI2lcbUtrVrgKaorPcDlxGYBB7QfkT1wwGUCkhVradKXdRAVgEUU/mxc4jNufcInEVSiZDMUctcCbixUEHBLNaJwOirjv74T4aP5eq5SBSdZRVAk02RqkCI+6V+a/XURa9T1qaqLqqmEUgFLngl2tzamxIg8rRiNWyvwqUOGpcPJdWZKZLEXPJ52Y9S2ST1JOgK8ZwqVab06ihkdSrKdipEEfloJ4BxT0ah4KuxZlBahUO9aiDsT1qU5Ct3FrfeIFh0A84UkanTWbeIvnhiPiFUAkHcErEhxtYWnQEfFPFaVBSajAEKWCyJaO09dUzjOIauy16qjla2nTSZx9oOsXE01hsQY2idQ+AqmtatYk1fWArU2fCQfUgAmSh5ak5EEbA6K8fxiOzRN4S1CqySSRaqhsEkSO0Me+gY4oBKaH4zF7ROaig5I/CC8nsF640NQOwYsMtApj7sBiHce1swP8AMD00+1YFpaCjBzUt2UWri7dosHyDGd9M8TxZAD4LEAmLZaQFWY3f4RnPfQNQPgNM+mICqGIFpwJB9wx6TI23MfxBwS7nFriTAF0TO25hZGiXA+BVeIDMBYxy2IYk7DOIiCIxzNGNQvF/CDRYpU+9zqCwzAhiM/dLhT/qHcAh5xFSoS7XAyQqbgsJa3PQC6f/AGY4nULjOLtZSDhWDFekkQykkTbjt93XlCqYN07ALBEjmF5E4kAggRssZ0ynO9ImLS2+JaSCxONuo3xOgtHlny1Uq1BVrhSFYEL0BJk4iNht/m1oaIAIAge2mPDlikg9us/11J0FA8weCNR4ipxFEAGLwvR+YepPVTDtj3BkZ1V/XWQDyozm/EMCxW0ziUHM5EmY7yNa+3BoagqkS4WyZPwkgxExuBmJ1QPO/B0TXCIuVpuzqIg8rFcbzJBIHSO+gG8PWLKSQYJtZPYMoC9rgZz1AMRryirfETehqGmOUSXdiBcc7NYSDjTHDVpKBhcqMxkyTezqxAzMHOPYdNdVeMBVh8IY1HbcG9iVLb4I9MIP9Lb6B2ynTqVKYEqgqCfw3Gkbie7xUk7kUxrrjT6zlgfvEIvUqCUCxvcXDMZiAuY20qNAJDOxVww9SIJPpq8d8Bq5z1Jbe0QPreK/AgFzulNkRJZ//wCQmz7xqAkqBPNmJ0D6WKASJWwqwwDcm3P0uIk29AMwcOV6iKhNSooWm7Mqno0lrc78xiBk430I4jw/iaSqpAVqmVpk312UnmIpi6AZE3EgcoxgaZ4bhxfdUJS1zzA3VZAKkFgbU64Xr8sg5xHi/OtiF2Vy5DIVGV3KAhiMsxJtBnfRDyVRdfE6T1Wi4MxCGFLWBQDGDAfbMFd8aVHhENICkWAdiWSDIYKSbnfJxj/NPY4j+L0G4op6aMtVKZMCVwQSFAXZnO0ZVVJnoQ1/wbxReJQ1EB9O4hGMRUUf+RYPwkzBMSBOxBPTeE0TkopNxYkiSZJJBPUSdtttVXyV41WavV4dwz00MKbAvpxIsMAAHlPL0g6u+gYp8FTWStNBIgwoEgmSNtpJMarfhXB0H4zippqrhaaxA5VtwRGBmR0OB2GrXqucfPD8YteAUrqlFjMFbWYoY6i6o09ck7DQHuH4ZEBCKqzvAiT3Pc++ovFq1QKaTJGQSVDZBjqREEEamV3CqWYhVAJLGIAG5M4xvqh+I8evhttBHq1SS1Riehdix/w43Ys2R1xoCPiF17ggXFmyRJs5igwTILI2N4Qe0QeMe2mtIPddD7bqiqLj1iRdHdgOo0S4ri4rGFnmckGJkci57ABz8m7yNVrhqy1HYh1eOVaaoVgIArhpAzUepRVV62n3ACweSeCJZqzEkAQty5l+cvM/eVk263atb0QWVjusxk9d8bHbrpnwzhfSpImeUZkzk5OfmTqVoFqmJWaq7VmINRayolMN8CCHC9OZgfUJP3YHTBXzlxhSgFVmRqjqsruEuBqZ6cgYDbJEEb6rvgPE/aGo0gNcSSo+8YRiVnNqkY2/TQQvF/ADxNapxFNjTtUUzPN6qhiGG8LFgi3rvEkiTxF9zKjy1BwFa2bmCyojqzEhcQfy0uBYUqVJVALszNYCSGlyIgTsCATmIBBxmJRe0sWJNL1yDxAgYFPngd2tWkDHVYINo0C4xkcBVkkVGcCZNoXqQfvBicHInqNG/Knggq/b1lW0z6aAQACZk9ZwsHtjGofhHAvVqfy7KUWnl4IItlTTpmMGYae0LtIm+UKQVQo2Agf2dA4Bqu+d+FuoBrZsOYGbWEEfK6wn5aN8TxlOn8bqs/iYD99DvHorcLU9N1OAbgwAWCCSTOIGc6DLeKBpsFjcSWImPvxtgMAPz0T8rcOPUZ60StQAk9GuhjscAiO0nQrx6LYErcAFAHwnFxMY2Xf576IeWKkCsQYi0wepJIxjOP3+eguXmXzKaRNOkIMDn3wRPKCI6jOflqZ5c8aFUem7E1QJLEKA2ThbdyAATjr+WbcXVNRm3gsTjeZx9BMY094fxDI6EYhhAPzz/t+c6DV+H8QpvUqU0cF6RAqL+EsLln5gzqlo5fjeIeMz6YG5BUzgiehBI6ftbuE4+maArOVRSA7M8KAYzcdsRHtHtqi+A8e9Ti+IfhKJrfakJUdraaAgEkuQzkHJAVcyMgGdAI4bh29RaMhJcjPWGXm9iCbp6Qu++oNHjy3+GPWZTso+EMIVmYwoudisEgwZzsWfG0H81XPEurEuRbSUqrGDK2SWaWxMn3GccNSY0lCr6S1CtNQSC7XOkQByqvrhFkztsIwD9IVKl7vW9NqtX07KYvepCy9sAuc2rCgdZMAnV48veW6oUBEHBU45itr8TU2yz5RJAMxe2TBTRjyx4HR4WjdRRVZgLnaZKg9WOYiSBtJ99VjzT50dmKcMxVAMvEFjO4PQQPrOguvBeHcPwdN2UKi/FUqMZZo+87sSzH3J1E8d8sUuIJcctUiLgJke4OD8/lrHSpJDNlupJJM4G5zol4X4pV4drqTlc5H3WjeVHfA0EzxKo/CsyNIqkzTUA8zBza1skESI/wBNp7ai+GUnooQptqkElvithYIz0BtX5BdEfEAniR9SqYr00CBBkbkloIg3bdQoE+4icZxRenfzBx6oHNLlXcE4iTHJI32ORoCHlbi2/neIfh0vLE2zMQagUExBwGYz2U+86qpkay/+H3FJT4tkBZla4KSNhcSH/wDa7JHUr01qOgWoPjPApWosj/CR+UddTtR/EK1lKo9pa1SbV3aBsPc6DLfF/OFdyeARhUa4q1a3No2AAxdP38bA76OeAVk4cPVapc9cqzs+SWRQu5PYDVd8B4OyvV4liGDIahJ+ENiFAGR+CO0DrpitXFVFaqTRUs9lOmQCDIvZpI3aY9hP3pIXDxIFqxCnAqMSTAkIbypMYBZl65AjvDnk3hRUc1cFFgBgcPE2GQfiCsS04llgCDoV46j+vUNPlNSt6cdT0neOtwP59tXDynQC8MhERU+0AAiFb4F+iWr9O0aAuNInXHE8QtNS7sFVRJZjAA9ydUt6tXiDUqOzKuFNL4WSm4W1cEgsSRcwJB5gCQAGDyv4t/MVKFZiE4YgvTJBUcyYkkfFJGOk2xJOuK1N0NQqQpLLlpLEFCqDETEDJ7HUiujGmphaYRgiovYMpYRH3hC+wOew48Try9RiYsswBlSpZmHa4KQR89B2tGmDRCsEamzqfmgN7ZjoHgja4nodVqq5+xRwHpkq53EsLaisAM7hSR8R2jRzxup8ToFtBFF2IJBU5EQSxLE2g5yTOhfifEFYQQ59SlY4AHo+o9ibTcVlnMHBGguvlPgylNnYG+q5YzExMLkb8oHy2Gpfj3iq8PSLnLHCjuf9h/e+onlrxunXUIGF6jaDlRAu/wCNV3+IHiCMQEa5qUrUAnlmxojqYZTjpPbQBuM45qjF6jSTGO0bD9f376XAcaVlroEmfdZzPSPY9hocwB/Pf203JBxtIIjtPv7aD3zHX9NQVUhaZuAAkgCWJxv8u0ddOeCVl9B7FsLNCpOFpL8A6CRzTHYe+o3F8ZTfl/xLxlaZkkA4JA2GwBMDr30O8NWqHUXmmlUoDbBgMkytwhREbSfedBP4ji1XLEKYMd5PYbnEf2NReHLimiKLbQQalQcxPssyB7Md+mn6XDhMgczZLnJ3yST0WJI6Rpxh7wMmOxO8/loLN5bfgkVW4xxUqXTS9U3AFR/46Q5VadiFkkgSTA094RxNerxPFLSU8MrVhUNWok1QjU1CgUm+AkKxBeYmCkgjXvkTwegzms1MNUDcrMGYoRlSMlVETnG6jeRor5irjh+OpVQVVq1FqTTM8gapTMjpcGWNzfoM+PCp61S4tU9Wu9skFnWmwDXMMnmdRC4n5Lot5c4QVq9FQP8ADaWYDlVIq2U0IHSpUuBP3VWdxIUW+nY0wWYWEHIOSMdDAOTuBt1tnC+KHhuCL23cRUYkN2NRjzZO6pHQYVR7AO/4ieP5HCUmJAUmrbMmMBJ2nqRk5WYBE0oVBIEjK3R2EwD8sideuTJJMlsyR1kkk/pjGuW3+Ww7DQIv/f7/ANNJt+sA7dBnHvPTSWMYxn8j/wAAa8j4djiT84/60DlPiGViymGGQf8AUJ69CCDO2dGfEWkUuJpQC55hgD1FBhd5FxABO2QZ2uAg/Qf00S8G4w21ackyPURRualI3BQelwDL9RoJPgVcUOM4cHlVKls4krY6ie0kofoZ662FTORrEOJAFam6BfTaoppkMIsWqEvgbcoFTEnOMzG0Uq6CkHLAIFuLE4AiSZPTQSNcusgg7HGkrg7EHE47HY69J0GX8OaZ4riKElUWtNJTIVgqqXa6IJDWkLOwB7aBcRXWoBUaVRi/pi60kB2knYncDbpo34h4stQcSOHbkqsLC2IdqZDAKYi0UCxJgQY5swM4PghWY2iEVVCgtkLB3nfIJ+c/IBceH4Yv4hUP3KEuMDNSqzDeIlVG24lT1BNk8ulv5Th72Dt6NO5hgMbRLAQME52GoHD0PTNQKLqlas774GbZM7BUVTA32HfT3mPi/wCV4NjStVgFpUgRCh3Ip0xAjALDGPpoB/mXjFqVKSBmZKbXVFTIdpK06RPcuG5Z3Gcxrp+EPqkKyiVDv3UDFNVAxbyvvP7DQjwrgVT0uHUxNSowZethklmOS4YsSQBLTGM6IcCnLeylWFQ3NOTgQwOcQYg9S28kkHPQVKoulol6YC3EEEBjAHS5Yx36nEB1slpIF7sFIPwwRlTPKQN+x0SB+0BVGuZQouwDLXHPSFBP5a74KpN7lCGutN46KMADcDJGdzPtoBtSjetdCCAlO+mxJkNVFTMA7jFvae+hiKXajRCin6d601Jw1VRUZG5Dgckwx2bMHU0cGVoVFV5alVVUkSFp+oLFMRMAhvoNDuDpFOIvmV9WkodjcWMU1cwALZNRsgnY9NAz4vwfEBvsKKi5bWIwaZJLFQZxO851D8WrEsl7FmVCGafv1HufJySFCjGBtuMalxfhdOoQzAhsSVJE+xjcfPWV+KVw9csIgsAAvQY27g/ED7x0OgYRgJUQYVe3We3WM/XUfiaAdYYkjqNp9u/7aeRftHQhYAPOvcEi2I3BVh859p8rsYGB8X75/poJvgnAUlhbracgmZOTAAE7/r20K8QWHhiLmf7sQB1jtmev7afrVWgQYGDG/N0M9MH9SOmofp3NOCRse07n5e+g74YlqSs3UGB/lua3YfeW0/XTtNhnt7f86e4V19ESCYuUdI3VSZ6QVOOoO0wPODWWiwkSYWYnGJMdN9tBovkPh4oFsyTG+NgZHTqPy+egPnXxQ/zVQgW/y1JVptjPEcRcB8Uf4dIMwgxzZ2A1dfD+HXhuHAYwEWWPyXJx8tZP4pxzVuIqOMXt6gRhlRbYobaZAkjHxWzOdBCocOWApdTYCDK/FUpgmT8Tc2BOQz4JErO8y1y1YoD9nSFkd2AhmPyAVemVJjOffDaoSr6rC/06TVlacOw9NKJHUAmq4tzkofuxoVmDO7GT7lviP5yY0Hkj+/pPz2/615Ubv/fX/iNJDidu3/OuW3/bQOUKTMxj4QRMbk+3uI/udcWkROe0dtj+oOnOFrFCcwNxjF2B3GIHTSqsCTGBJx2H4R8p0DbLzD6/U6leEv6dekwxFVNxM8wnbfEiBqMW+WuK5Np/0xPv00HdbgfS4eoi2laLOmZuCit6AGCBccMSBkTAkrG2+AGeHpH8ShvhKxOYhsjfY51kXjKsanELPK1WrIBMsWqF4HYw4zjAOJ1qXk7xD1uFRjErymARlcEwe5BOgLcPwyJNiqtxk2gCT3MdcDVZ8weLcRQqVGCk07GsBEqWCSMiD8QiJ2nVoqvAJgmOg3Py0M811beDrtAJFMwCJBb7uPnGgyFJaoBgAlQWjBMuWYAZgkgRGy/LRPg6tRQ3oojqWPM6mcYAwQMAfnqFwlJQC0cygempJmL1BmI2Xltx8WinD+MtTE06CuXLE31bAFDFVtlWuHKxmBgjcEQGqcPQtu/zMW/Pt+X5zqu+dqRd+DQEAesztkAiyk9rZB+F2Q7dvkbRrPuK8QHFcRWwWVXaiADHpig3O47M9SRPako+8dA94dVapULJgU3tk7C0WQPZlg+3zySFBLUZjLMrlmkxNjEhREC0YtPXrPWNwDCm9UIofFwgwGInG34UG0wScadqsBw5aWMqrCR8bMAyr7gn7vvEnQSOOrSyBXHqXCNzjaoZIj4bgOkkd9cUVcuy4COWbEyFHLE9z9CMwcTr3xJbaDFLRUJPpTmKjYXtIuIJ2mNxuPE4ex71+09QAQMQNy0xESc98baAfxFF/tUGRfTuAjnBSF3E5KhN+nz0NqPFSoYZkBR6cf8A7ahEgARLFkI75GjTU29QqzkGUJK7jNkDGy3nJ+fbQg1i7IDK201LQPhRmMsDjCUwrTmCT20Gi0GuUEbESI7Hb9NZH4hRt4iICxU26CDOPaAAO53zJ1qvhBJoUid7F3326++qL/EaiorJUXDct/uTNp+cIRPYDuNBW2qc5b3kfKTvv1J/XTVVgFM4iP7Gn67SxjqcD9f9zqOxmM4P6jc/voO1FwtnNpjtMk9OsnrqG4g3DDREz3Ejb6am08Fvl+hwf21Hq07SZuzMTHTA/poH/D4Fyk4USfnsF+bH6DPaCa8F4B6lRcBnPcWgCARMCAPp7Z21XuG4z0wBahnnIYGJBJkwcxLD5be9t8G8cNMrURL1rzZOJtnIyTm7r8jvoLN53dl4NyrEbAjHOpwy59iTiDj5g5fBtJX/AMjKuSC1RUEyLpgB3BLbk2AyBBJ+YvF6vEAyYv8ATAQElSzQJHznrsex1Dr8MtP0ywFgaGYNn7I31GOPhIaAMZU/FOA48RYCkqoSAxCzEcnDG1gc/er1X/8A8xiRoa75ODB/Sfn7al+I1SalrfdUXdjUYmrVYDpNSuwI7rqGw/M/9T/fbQdXa8J2jef7+RnrriSN8/Tt/wB6QOdum/7froOgwO3f9dKOb6dP2+euaIMgfP8Av8/31137f3H9fz0HqkZJ1yoMDa7HxZFxiJHUd9ejtv2/LH66e8Mpl61FBu1RBB6gsN/b20BDjcVals81WozFpiFq1YWTu1ojqJYSe2jfw/I/kqQEYHTp2GMYAAn21lD8SrJ6wBIqipXW4yQaj8s4wCagx1jWw+UKdvC01xhQMCM2iTEnc50BHiuMSnbewW4hVHViTAAA3Of3PQ6rX8THH8oFM81Wlt1K1UcDJAAlRJ6CTq01aCtbcoa03LIBtaCJE7GCRPvrOv4neJTWpcOMqimo4IEMXDJTAO4YE3Y/y7g4CrUWWGPU1Kaj2uu5VjEkfnj6TavGOjFqZJuhSLSxFgAAODGIx8z1034RSj0oJLiorGCBGQAczMBybYkgHGpPBH07zDku1x5ZkQArQBy3KBI7g6DT/HfFF4eizmC8RTUnLufhUDc57dJ1n/Dk31bUX7SvWFwwGuYsRcQMsIb/ADCFzbJs78CiVa3E1AzWk2epzkZyyTJVchAggcl0EsSRVeibKzLNNVd98XAlRk75uIGJxAwBINcZSIZkpwCssgTZVN0AbASCRGB84kmvBFFoiCKJ9NIHZVg/OCB02Gq+9Y06hqUwoLKhCxdaJCCT94MyuBkdBiNGuEplCUVmanTlKrYJJCgiSRJOSSR0Psug84NFCMAoBFSpZaIDqGPphTA2EQNhBgxnTNHiraIqs5IoKzOsRKb1DHVgJj/nUh0CVaNK5SnNIAyqFSBEbCMD2nTHi3h63OCG9KrSZKlu8KGkErzQVOIzIjM4DrigRWZai5cqYB2RWEidy/wtAkDvgHQTiKZsCnLLSFFpyTFyrJYZcNZMkye86JVmvq0XqMG9O5liMnIUqfvEhlZQPwnUTiqSmvUi9FR5ltg5CMYB3xLE7SSNyYC9eCVrqFMmZtEznMZz1+eq3/Ebg09C+OZnUSZMQGgDOBvtvol5JrBuHtEAU2KQARFvSD+f10R8e4P1uHqUwJLLgSBJGRk43H/I30GSepIX3x8/7302mc7jI/LB+k68tZWam26mOk/pr2mRGMg57yDkER7Qf+9A1Rqc7nGOnyj9IGPmdO8RWuUqQAQkkg4E7ETtAH9xpr0yWmeny/67akcVSPMZ3GI7ZG31n/vQCqwBSmhBAqGT0Nk3EjboYiYmNTkr2U7ASLVgQd2gRP8Ax20xSf1PtGLGFspqOyg4EmBcwInoLT009VpSDIMyAYEkNAMfsPy0Ht4FUtJKJMEAy0A2kD52k9pOvaHDJfbYqKyKlQCICuYqmJxFJmwIgK2uwIWAYlwhPX0yyByP9QhB15yRmNe8SRZWcsZYvSBkggtTemTk9BUQzmD8tANqVSzTHxEkg+5nP5xrxv20m3n9f115Mf3+eg9ZumvGbbfp9ev/ADr1cdv+f7jTduRv1/rP9NB3SEDYdcD88fnrvXB6fMz7Afrv20gvTqc7/wB7RoPFO87CB8pj+mdEPBDbVV+lJKlb600JUk9RcVn6dNQJ69MT0zt++NEaVKOD4pzkVFThl2kCo0VWBO0K3Xt7DQRFoinQRAZYIpImbfjAWdpEU5A7++ti8o2/ylIJ8IURsBsNgCYHtrKeOqIfUhSL/V7gQpLUoHQXBDB2nprXPLdCzhqSiItEEACRAgwAANASYwJOw1ivi3ELV4us6ib+LencR+CnQQKPYP6mf331tFZ4UkmABv299YZSq31A0GHepUwtseq7MHIABBKBF7/D8tAQFYqy28qo1RFYYJBtLzG8WqJnquvXq1WIKZhFWSoOFkKBnpkT1MnTHDCUqE3LuaVo+IkG8HuBCb7lR21O8Lr+mILoIAXLgEwWkmTvczew2Gg0DxdQ7GkT8QMxuBkzn/SR/Y0H4ubQoJkMHnoxwyp8pE7zIHvoh4gCHaQTJ6CTbLSI3+6sR9Ouh3i0MHRad1tLmSRA9R+X/KWIRmIEnAncXBENFSGlAbVtIxK3kWm34ZuqMD2hvrYuEb1GqEypDkMo6sOW4EiSDaB/6kd9BKLt9r6ZR2ZPSpsI5i2UbOIDHoe2NoO1LeWWBQiOcjmEYknN2TjudBEq0gvDXLDMtKVdhJNguQnqZIDEe+uuMq+m1zsCsGCREHeMbyAc74iOunak5phZAURmLo3TOJgASTGcx154urKm1byCGjaMz1xMTjQDOPpIrcKCPhqNVqEAXBLXJbYkzVqUlIGTd2nQmvTqVGR6jEGqXbpl/TMfIWwP/q76K0g44fhiIeqYDnq0owaSeYc4GW6x8tDfESWSgVgkgvTWRnIBUT0svA7gf6dAZ8scXbxNSnJAf7hOFKyJE9WkA/6BjfVx1nFTjxT4tKgkvdLMB8fDgBWON+YKcTAj6aHw9YOoZWDA9QZGMHb3nQZj568N9HiLxJWpLZ/FPMPfofroA+dunX+/prYPG/CE4lLXwRlT2P8A1jWZcb4HVpv6bIZExAw8Rle+427xvoIFJCfhG+89AZGPyn66f8xTYlET6lY5APwgAXD6c2fcfLVj8C8t1GcF0KqubiCjE52G+85Ow9saqrk1OMd1aFudEO4CLy3D2JwIOwG2NAyaXMqACVBJAO6rFxAH4ZUY6Ea9W50yPiLGB2EA77YgTqZRdCKamJavkD4/sxTUCQQWJlCw6lszMGPVcPSZ8LLMAkiAy4dQ3aQ23UHc6BzjGYikZkiAxAnnkhYBxcJtLHcFjvGoPHEW0wDCm+3/ANTaxHyP9R0OiNaRVqOphh/hFzggCwpkwCqurHoSo30P8aYGoCuUFFfT/wBDu9QEdgeZR1azQQgudvp+WkG37kaTLk952nGfbpsdeyd4z/TJn9tAqjRt/tOQP2P6aX7f3j8s6TNBPf8Afr/9wPvjtrm60EmIXece36f10HZ6ziP7z/fXSIz9JxnXFpz19/8ArTiPDTuAP1jbQeorTyAM5Nqr+JshVMTuYnffro/4wnpJw3DgFhlmYRMrNrZI5mLVCGP4SffTflTwlqrGpaSKcQR8N5EAn2QWsD0wek6heJccHqPVOUaWpHsgmGgZIgrGIidBE4hyyViQHUwjz94lpu2wSU/uNbX5dY/y9MHdRbsBMYJAG2si4hitSjRIg064GJhj6kgErg2/CWMrAzjWz8HTIA6LAtWPhAGxMmdAG89eKrQ4SpJy4KAZklhG42yRk41lPCIxWmFkXt6cifs+VJYdSPtD78p7aun8Vlvbg6YwWrRJmM06oPtiR+fsNU8PmkgAIuLBdskgKfqaanOgIcdw8qjCJdlFEqMgQ9wmDbTCpTnObjOVEhqnFo9Ck5dEpE1LPUxcQ/OwuGR8MGTiNiCNEhThVCLexURT2CkAkqJ/1L7cnvkf4b4RT44fznrV6dOqAFQTINItTliAZJRKZnpJEmNBpnFMHqVmLQyVGQH4oNqFABItMPIzuxOh6MXl3DITUME7KCogbz1cDObcxgasvEcOgOY+Jm7CWO+q347w5NdVJtDqU2OYKM7CAZaSoziAc76BcCqI6lkgwWIg8sxA7AgCIx3jRjwumrKW3LjJKx3GBvEEHfMzoIeIEPGAxqBIwVuXlntgkjqQV74J8IWcQ5tFVi4sJkKR8AIiMhhPYrGgk02YtTMLksMGdlNxHeWURtgTnbXVOuodixiniXOFkSGE7YESfmOh1G4RQVqq6QErsqggcwulLR0AJj/1J16UWypTcEoZUJmfTYWhB7TI9vbQQ+BDInDpMuyBmMYvvpmSPdmiJ2brGh/FKadCk4BcKhQgCCtNbxcD3AUiR0Y6kVeIuNNi5vUFpyJdIww2yZNpk3L7ad4ijKuCAENKoUDnFzSTIGRAuaBmPloA7rULmlEqUlDtAZo26KJt97joz5I8SAqGm2PUts9yqm5fc4J9gDvaSa/V4i6lTHKXSk6upMfZMgDSR72GcRAOJ05SBK0mVuYVBTvAjCoWBA6Lut3UwAMyA1TXhGqr4D5sDhVri1j96MHO+0RBBnqMwJjRR/M/Ci8espKTcACSIidhncbd9Bx5p4tlpLRpEitxDekhG6Agl6n/AKIGbtNo6jWTUKRR/TAgIoQjEQnLAOw6fKNWbxTzMW4mrXo5sU0aDfhEg1HCkGSzrbsYFMfiIALiKPpVAh5mt5m6MXEqPYghvqp30D/CkEJRZypLq1OBDXTcxHuDBIO4MdRrzjkUJfcqsxdS0wABIqNBOQOdiTtaT8uLxSRyvPTSk9qCJLuS6iTgSxienYxqVx6Or1KRZSLkF8EEuFtqsYJ3ERt945nQQmotYqvBV6lMDlgharpTqATkEGrT2zpnzco/mSARijTBAjA+1tIA2wf0xrzhKX21JsSalDlG8lwzCYMsoG/U7EHTnnWkycWJWCeHQ5xlalbp/wCw/M6AMMR0j32x/wA6RYdfn8xGB9SCdeHr2/pkf39dJHgHvEj+v6CNB7OBjvPvtg/KDpN7ie/97a5u/Qj8/wDfXU9+37f76Dk9snH57gDUjhqJqOEQXM5gAD6T8hvqOTDbctu3WehHz7a0TyR4UnB0W4riIBIAAMSD0QXHeflmegkg944icJwFPhaUipXFsqJJEc7gj7xnGZJPXOqrwJREruo5aaqoSZ5WLfD3BE+2fy44/wARevWPEuYYgMgj4EIHIvU3IRLdyx9tO+HcKpYUxgVKQxcMAlyQBtJWzByM6BpLUegrtaRXUGTMUwZuO2SYknbMg6tfh38TKbcT/L1Kf37VanJnYA2xkSTsZxgaqvmN6iPSqUlBq07jtIqc0Tn3Jb2j6ah8e1ThabV6iE8XVMC0D7JCAGK9C0E94Ns6Ax538TNfi0taERXCQcTtcek8pA9vnpjwklnpOP8ADR84gkoaLM+fuqrqcblCD11CbjaVTiajojCkFpgBsWhienSYiBOI75kcO8I1xm30gJOEFWqyG2f8oYkd4GJ0HCCyooC80u0DckgsiCe3pN2JLNO2qP4xxdakEp8O9SlI9VkFUiz1lWqqckAgBgwMD4iOmrF4twpqKnDFpqVKwewPaaiqKisY6FVovvFpdfiuIXnwPiF4mrxNc1FRalW5fUDE2mSqSqN8KlcY+LrOg0vj/GA9WotwlXemRtFrwTJxNrD+yI4reJMayhLLRTbM9GgoAZx8MnqeXtoBXLHxOotnxcST2BFtpk9iqAn5TjUjy/Qg3IL2e4qTHOsMb42EcuP8wjcwBUC1ahCguKJdVbJL28hY4ALi3lwVBiexHwyiHkNDUxDIPxKxJBcQDPLtgZgjfULw2l6tZXfaRGTBDAkDIyYke0R3OifDVRYqgsAWCSSQTJMOpHRwAdxGgaoBgFcwsVHRboJhqloeepYXWjHxgRONOcRWsZCSPiAU5BvblTrBEkyI7dsw/GuKFI0pVmpuwp2yeSAWDgwYtCbH5zpjxPjgyMzRC02LQTJaDzAAbQJG+WGMCQcTgwK4pGLTTeqMHla9RM3STc5aZ6H6RPFFapQoI7m6oz0HcgXIz0qtL1IxDSytG0MdpkWPwvgbqtZqhJbABGMRBWM7MpM9btPVPLVIsWLVMkkrcIk0/TJiPwn+4GgovibFnpm2Psq9Mxi4q9AJvt8bj3Bj3HhrM17nEPyhdpJsbbBAa4x8zuMWvj/C+DoyXrEOpDx6iBjaDasGN8wOs6Z//DuAIB/mQsi9R6yC0BiSR7XMQSZyPnoKiQajgS1pQIoYwAQXlzyiyBYLD9209c1ylxDU/XNxFSqQiQswVNMn5Qr7ex6gA6o/hfAwf/zI+0Jj7WnJJaYUx3MR8tQaPlXgOIcNTrursrtYlandDFVdhaCRJpqCQekdToK5R4akFtowAlFGBZTipUlQpOOYEgx0EnUXj+LQVHBqILaSrSa8M91AQL4gSQ53Akl8CNXlv4ccEQ4IqtesS1QuQerAvJDHv8ojTPmHy1SoUvWoQjq9ICQoQKXVG5UA+6xOOoGgoP8AOoVYrSqCVZ3PpEBIQWut9oLUzJumJBOQZPXHV6pFwoCmTTuF1S48ywTC7t1W7MzIOpy0ww4pi8C2rWU9QACWjp8PScRHvrymsmThiAucimwXcAgzFwYKd8baATwHGVFcVGZJQ34Ur/hiLcwDg9B1OdXL+J1AvS4biQASpNNiMgBxCg/OoEWN8xqtcSkikSohiQ7E7XtUYST2WlE9bh1Or34BSp8X4e9AtzFShIgEMohWAEZAVHB9+2gysnJ+U/7D9T+Q0vp3/p+nX89S/FvC6nD1TSqqZUiGjlYSYZT22+RkdNQQREk4z+fYH30CbYd5/v8ArrqmpLBUFzEgKo64zudsyScCMxqX4f4TVrMAqwv4iDECZjqdiMdZ21pPlfy0vD8zraAoZmcDnMZnsFgEA7D66BjyX5LFICpxCS6/CDEL8hJ7DPXsOoDzR5i/mKhCm6kjfZKjclRY/wAU4yOikYG4mQdGvNnmwm6jTUqoE1GO9toJTYhTmC2QJGZwKjXoEUVYGSrmmFgi5VIIIiSZMKOgiNA4VJDPFixUqHoQoYrTUbn4ppgAYCSAdEODxwodSb7g1OZm9fh7TtnI67YOuOCqAVG4gvNH1hP/APWR6gcTuB6gjuoDYLY74ThbzRE4ak1QHszBbpEjfGOgkdNBHo8M3EcRw9JafKoQF9xFF4qqxABK3WUwwBgsz7AgXDwbwsHjuJWqA3p0uHAEmJurNMdsj5xHTVe8jcU44yioWFeiXYESRdbUY74JetnGLYjMi9Lw/pcXWrtASslGmsSTchrE3QIA+0UAzk4xiQz3zPQpr4hVRIKtTpqRdNjj6yOQEQfxA9pFcGysyBjAuQMoI2W5ixHs2xjB76947xcVeKq17RzGQBJm0KsSc5g9BpEembQAypLHoSxRV2zy3JG43nfGgYThaf8APcEeILNUWpysGUSWKiXQAf8AkdcCPvjtqHwVRqDMOH4e4MASvpmqEy5FpQxbzWg9VRBup0QrcQq1E4lmWadQWKQZaRTPcQLhkk4KjvqL5d4K2pxCsqugbkLrdILVCGETFylCf950Fv8A5E/znEVDJRjVtWBAhijG4mZYwMewE7B7ha5HOoKimAFICzUDlhAjAU20/eNWPxXwKpUVgvp5csoYtAklpMDe5iY2zqPR8s1QSb0nYHOAMINu0knGdBF8IRn4dabpzU2YHaTUBlQuYnm36QM9S7xNRjWDEKgdPsp/EoVgx7kmRG4VexI0X4PwhkL8whogdjHN06n9NeN4HLgytoIZV7MJBO2QRGP8vWYADa4NVwICkrKXQeYEXLA6WyO8En20P9C6apZfTanbVHRLCLSd4AF3zmfmcqeCVBc1NkV7gUByqiADIiSYLmJySBOmfEvLBejxdNSo/mKTKTtztTamWMDtZ/8ATtoPfL/iKqs1SVZ7cFSSHJhlMTkFlB950UfxygFVy/K82m1sxg9Pb66heIeEVWqBkamAA+8zcx3AGActvO+3XQyr5TqlXQOlpgqCTykBAIxgBUiB3nczoJvFngajiqzOWZcENVGIj4Rjp2/fQzjRwDJclZkD8xb7VgwSSZU4xnfcYzp2l5Vr8pZ6ZImdwIMZ+Hed+kRtnTR8oV7VAemPTZiuWzcZzy4hSVxiDoJH/wCnrZc7XGFDD1ROb4FuAJN0DCydhp/wbiuCpMwp1GuVWJ/xICIxGZ5SyzbPxGOuh9bybWthXpAhy6E3G0sADgAdtp7a9o+VqyKQtSkqMhB5m+JzLESIySx+caCwHzLw0x6uZC/C2Cyq4B5ccrq2dgRoN5j8wcNxHDtSp1LnaxgtrDAdWnmAiALs9tR+I8nVj6gU0irMG5i0yEWnmF2tRR8tc1PJtYqgBohlpemWBbmyCDlTtBHyPsNBVBaVp4uZXErterupa6MlWDu0AxDHpGmlhkpyTaS7n7sQy3v3AygE7fnq08V5NrAA+pSUBFUmSJI6/D0iBnbvpL5GryWNSkSVAG8bgtItypjbQVziOAMoWlp4o0ymwBvJJxHw/FicL7mPPCeNfgagqJJUhWZTH2gllPYqQFYiTgnJIbVo/wDhnEFkJqUuV6jkgtkulRZyuSDUkTnlGdR6fkx3x6tIypWQzEgpUyRKxIJYH39tBb6fF8PxVKHsZSbSGxnsJz8uuo1PyjwqkEJADTGIkwO09BmZ1WqvkTiCaZvpAqZeGcXnAE47TkRmNs6c43y3xlrX8UlkEOTUcTIMCAABkq0DqAMiVIWfifEeE4MWs6pPQZb8ssdUjxXzjVqp6dKUpsRzsRfGQDynALLOcgFZAkgTV8iVCL0q0y5ZTMkAqAAwIAJyR06AZHT3hfIVVbbnptbVLWgkA0yG5cqfvEH2GJ66Cs8PRWQoS6HKtN0MGgAmMnPN/wBzrxSUrsCSzUw/pEkYM3XNA3Ft2OvUjVrr+TeKZWHqUec83xbEQVAjaAB8u0wGW8icRa6h6PM0gyxIFpUCbex+snbQVni6xNEU1gIwpkKZBCU1UZJIIlUUHIGDMAnRbjkVHgAhYWSBAUknc43ECBjfto4PJlQmozGlz1EgAtCUVC3IMAyxDbRg7406vk98AsjKLSQWYhiMMDjaMCNpO3QBH8PJPGVJBBRGDAxys73Rg4iwj6RtE33xfhlekbvuc4O9rLkH9NuuRoF5W8t1eGr1KtR6bmpSpq7AcxqUy8vMDDhgxGwaYwdWLjqbNTdVtkqQLpjIO8aDCOAiGYCQKgAE7i5mKyc7ACT9TOildearYoh+Uqfwkswc53zB6cinrOi9H+GvErTs9WgTcDPN2g7L2J/QmdFl8kVpclqMENAF29liybZgCD8xtk6CrVadOrW4YGmfSRgzAxylmte4McqxFJoUGM4yBqVS4ulwnqU6pMmqzKZHwlUIG/3SSuw+HqIJtfCeUaguvNMlsNBbK4xtjbpvAnbQjxf+H/EVrPtKQtuJ56gksxMkqASYtBJ7fOQ0nS0tLQLS0tLQLS0tLQLS0tLQLS0tLQR/EQ5pOKYBcqQs7ScSfYb6rHE+SxaiByyXLKOqlAg3AU9N4HS4nS0tA5/8LyD/ADVcwcS23bYjbv8AtiJfG+WA5QitUW1ETB3VCSQQCBzXZx0G0DXuloBg8oOSs1GXmMlXOVAgMBuCfwzC9J1Op+VrKdZUquzVVUfaFiBbMASSQDgHfbY680tA3Q8owb/WqgkQVLs4HNd945MyCeox2jj/AOLVKVF6dGqWvtH2hOEVizSQeZnwpOBGYMQfNLQJ/JRYhm4qvdjKsREADYGOn7bRrit5JBaBUa0/ET0I+GOpYQnMSTyDfEe6WgsnhfAijSWmuYkkwBcxJLMQMSSST89S9LS0C0tLS0C0tLS0C0tLS0C0tLS0C0tLS0H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206375" y="-754063"/>
            <a:ext cx="2409825" cy="1895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Constantia" pitchFamily="18" charset="0"/>
            </a:endParaRPr>
          </a:p>
        </p:txBody>
      </p:sp>
      <p:sp>
        <p:nvSpPr>
          <p:cNvPr id="45064" name="AutoShape 16" descr="data:image/jpeg;base64,/9j/4AAQSkZJRgABAQAAAQABAAD/2wCEAAkGBxQSEhIUEhQVFRUUFRoYGRcXFxUXFhgUFxQXGBgYGBcaHiggGhoxGxcbITEhJSosLi4uGB8zODMtNygtLisBCgoKBQUFDgUFDisZExkrKysrKysrKysrKysrKysrKysrKysrKysrKysrKysrKysrKysrKysrKysrKysrKysrK//AABEIANAA8wMBIgACEQEDEQH/xAAbAAEAAgMBAQAAAAAAAAAAAAAABAYBAwUCB//EADYQAAICAQMDAwIFAgYCAwEAAAECAxEABBIhBRMxIkFRBmEUIzJxgTNSQmKRobHBBxUkcrIW/8QAFAEBAAAAAAAAAAAAAAAAAAAAAP/EABQRAQAAAAAAAAAAAAAAAAAAAAD/2gAMAwEAAhEDEQA/APuOMYwGMYwGMYwGMYwGMYwGMYwGMYwMHNHdbuBdnp2Ft+4fqDAbdvnwbvxkjKR9aaaV9Tt04JlfQTcBthZV1WkLIG8KShdQflsC75zeh9TM6MzoI2WaSIqG3C43ZbBoXYW/GVVen+qFxptT+GMhM0LrGPWYtqN2Eaii1RABslWo1eRdH9PK7QJJpZu0mp1ZZGsR9mYvs3Lu2sCWHHND4GB9FIxftlFi6NMI4kEZGsXWdxtT7dn8QWZjJxuUwfliL2sLVLuEv6n0kT9R0Qlh7ytpdWGXaH4EmjI3L7jk/PLfzgXDObH1W9W+mKVtgWYPuBBDOybdvkEFf9xlU6N0SSFv/lRNNp+3IsEVd0wKdRKyows+owtEm7kL2yLrk8+To2sEdGKVmGm06H1qWaOPVvLJp97Ehn7JVbb0sQRZs4H0wnAyijoiNLpW/Dagw9yVnWWtgLwqouBW2qtqONvB3H3s6+h9KZDEZ4HOmiXUIkJTeI2bUl42EXNgwkKD/hojizgX/GfPNP8ATU6rpnMQaSQT6eRWKsYtLM7PAzk2GeNVVOCf1EWQLyTF0Qpq5VeCYoJYn0zw9tY0iRIx2yxIdKkDsy+GDng2RgXrGVX6m0JfVQtNp21OlMMkZQAOEmZlp2iJG4FLXcLK2fAYnOdoujXqHWfTTkGRGiYGIxiARqoid73Lt9QZLIayRus4F21UhVGZV3EKSFsLZA8bjwP3Oe0awD8j9/8AfPn7fSx/DayF9MH7Ec8OmoJulWYb0bmqKgom4kcq598vXT77Udgg7FsEUQQBwRgSMYxgMYxgMYxgMYxgMYxgMYxgMrnX+taiGVlhhWRQsBBO6y0urWFxxxQQlv4yx4wIuo6hEgkLyIBGLf1D0j5Ye2bu+tgBls+BYs18ZQtZ9NzOuuRYbSVdQQkvZapnnEimGQclHO5yH/QdoFZv1nTZjOkkWjZEjnhkoGDewCMjUTIQgG4ehdo/WSSWIwOt0b6jkmkgR4kQSwzOSJC214Z1iKi0Fr6r3cfsM1a3qMyaw7IFZS+mi7hLX2pTKZCB44Kjx5vnwM4U/QNW6xBYSO3HqQyOYCkvc1KTLE1OSFZVILDkGvIsG/aD+mn5fa9I/L9Po/y+gla/bA2yyqotmCj5JAF/znl5x4DLuItVLAX/AN196yvdf0Eh1cExh/EwCCWJoh2yVeRoyJAshCsNqsh5sBvgnOfo+jOk8nd0jsDNHNE8U+1EWNIwsTJvXlNhAUAqwPPlsDrdP67JLAkvbhBeASbTPtIbfTA2n6AOd/zxQ85Pn0Eb6iOUue7EjKoD16JChe19wSief7RWUPV9Hlj0svd05XboBEzHstckcpdf0sSfPBrg/GdmDpk666KUacrGk04LboyxWZF/MZmcuw3L+ngKAgCmuA6/1D106WbRIVBj1M/ZZ7rYxjYx8e9sKzu5Vf8AyXoGl6fOY/6kG3URkeRJAwk4+5Ckfznc6L1BdRBDOn6Zo0kH7OoP/eBOxjPO4fOB6xjGAxjGAxjGAxjGAxjGAxjGAxjGAxjGAxjGAxjGAxjGAxg4GBX/AKp+pToTE8kLvpjYmmT1GDxtZowLKebYeOPnO1pNUkqLJGyujgMrKQVZT4II8jNkiBgQQCCKIPIIPkEfGfP9f0ybo5fUaEdzR3um0W4Dtgn1SaYnwfcx+D7e1BfdRp1cU4sWGr2tSCL+eQD/ABm3K10v6sXWKH0SGVfdnbtANyCpUguDYI5WuOCcl/itS4AWJIz7szFwPH6UAW+D7la+MDryqCpB5BBB+KIygf8Ajjq6waebSNuZ9HqZYFCjdui3loju4UDa1DcR+nLMOlBx+ezzbhyCx7fPj8taQ+fJHxlQ/ErpOrSLGAV1mmUhQRxqNO5FV7Htsv8Apz4wLe/UZWO07IR/m9b1XkjhV/a2sDI+s3CJpEnfcqlgzFTGaG7lQApHHtRHPxeSJ9UjRhiVBB2vuRl8LuI2sAQKYH24Pt7Y1C75EgApf6kleNgNKp/+z/PkI498DsaaQsqlhtJUEj4JHI/6zbjGAxjGAxjGAxjGAxjGAxjGAxjGAxjGAxjGAxjGAxjGAzBOCc5XU+pMG7UQBlIBJPKxgmtzAeT8L5P2AJwNvUeqLGVRbklblY0osR8nmkT/ADHj25PBiJ05pGEmpO8rysSn8pD7HaeXfj9TfJoLknpWgEQYAlmai8j0XZ/HqIr29gAB7ADjPWq18cfDuF4PA/V++0AkD74FX659MSQytrOl7Y5xzNp7Cwar32sLpJfh/vz5vJfQPqyDWAqPytSnpmgdfXG6g2psUV8kG+QPI5rojr0d0qu58WFFk1zY4o8fHNH4OVfr304Z2GohftaqIWk+5SSCP0TLdFCOSORRJAHIwLjopfQCzh+fPA8EgC/B5AGcLqv0+H7YO+YLuNDatFlFMTYYWdxLAizzwc4HQ/qAl/wutMsOsBrtoZBFItMRJpliPrBHP2oX4N2Pp+tnijLTREorWGdh3O0QLPANkcm22kg1yfIdHQ6EqG316mLsP1CyKHsLpQouuTZr3z3oD/8AIlBA/oxVXihJqAa/Ynxk/UAfFnivPkXVn2/nOLqC8TRyC3ZbBUCi6sQGAA4Dh6IJq+V8m8CyYyPotYkqh4zuU+/PkGiCDyCD7HnJGAxjGAxjGAxjGAxjGAxjGAxjGAxjGAxjBwGMwMDAzjGc3q3U+0FVAHkksIl1ZHlmPsgBsn48WSAQdU6iVIiiAaZ/0qb2qt0ZJK5CD/U1Q96x03R9lNllmYlmc1vZiOWYj3v48UAOAM06bT9kFnPqe2eQ8Ek81VekDgAA1+5sniazqzTFkiDdvdTWQhLEcCQUzBa/wqhPK3QsYE7X9XDKRHIqRq1NIPUTZPpjCnz7X5vgWciQ3tdg6xKLZkQqJKBJuSQggt6rFEAX5bzkGbUtHLpw0Y9VtGVlcs0jcRhi6LtTb3AFP+IqK8Ed1pPSpf0n+16ZQ7IQ62o5aiygerz4wIBhoy1NqFQULLyMFU7k4EhIKlkIJIHJNECjnjQwgUvbUSJ/U2bmVksbGUX6vUnIN1TAfqF69F9QxzSaiExss0C+kOV2vC8YaKQNddslRZBPNX5ze8talDbsafcFLFdjFFHB4FyJHQBqm/ckNPWOjxapkeRO5sYurKdrq6g/mpyBW5UA55BJ5GbuiaJd/aBdhH+aVdkBZyVVSAngL2yaI/Uftxvl14KgjcXewsYtnLDcOBe1QLs2f5FC+ho4GDM8wG59qhBudUAuhuI8/J4H/OBI1OmDjaSw/kc+fJ/ejftQIzTK6lmJK0vhQPUG5De/2rj7ZvZzv2gDaQOeB8mgD9l/3+2cuDqKlnCI0jhjaxKeDZNFzSr53epga9ucDxrF2ss0QKyGRUIFAS2+za/HNDncPG2/Fg2aMcZxdB0t2kEuooFb2RqSVVjwXZqG59vp8UBY5uz2xgZxjGAxjGAxjGAxjGAxjGAxjGAxjGAwcYwAxjI+u1SxI0jmlUEn9h8fJ9gPcnA0dV6iIUsgszHaiCtzufCqP9yfYWfY1F6bpCpMj+uZwAxU+lV3AhFv/CAb8WeSfPGnQRMzmeRbkYUqFq7Sceiv7iDbH5AHhVyfGWW7CqWaz6i3qoe/Hx/tgcr6llZYwGplLG1o1tjieYBvkWqg+AfH2POgCRkx90FwLA9JkVliLEsyC0c7idxJ4I4s897qen7qkAhXu0LDjcoo+k+VIDAj4JI9jnBheZLjMcpVSKVg59O5aTeqFZQAK/Vur2PBwN+oeOcSraSAkA1KzFGKq45VbQDaDybHkeeYWi1vajG5XAdi7OGhCyE8DapZWCtQYg0afznO130THrZWkMY07ngyw9yJz4veGAEhoDygHq8mqPlzremsSTp+oLydrAQa0gmzsABEp/YWT/sEP6wimkMWr0qN+I0oIIBYh0J9cXHo2+SoDk8Chzne+mX/ABcAliKbJSrGRjunJHhWRAFWmsAA0Ka7s3oi+u4dQ6wun4ST+3XgwkFgVpF4Enmqtbv3yFJ0wdP1qCZ2fRa9yfSTHDFrWo+pVNdt/YEkWDgW3TTwxFkVzJLwG2AyS2PG4RikHj0ihkpZtQ/9OIRj3aVhfvyETdf7Fgc6mmgVFCoqqo8BQAP9Bm0DA5X/AKcuPz5nkH9q/lR/6IdxH2ZiM6OngCKFUBVHACgAAfAA4GbMYCsAYOBgZxjMYGcYxgMYxgMYxgMYxgMYxgMYxgMYxgMruvlE8u0k9qA21AkPNXC2PG2x48sR/acn9b1pQBUruyelL5A45cj4AN/F0OLyPpdOYogoCMnBprZixNnc3i9xJLV98DZpnZyjx7Nln+69tgWfHqIs8+KX75J1icg8muSL/crxXJscVz4yMrUKcEbix2oSb428Dg1Ve3kg/fN0NVRP+I/qJN+olaJPx8YEWWd1b1ISoal2Xe0nbZJPmiDf+Vx7AmVLsQbnc7fJ3GkA+SfYe/OZkcKtHgUefHp+d18fN/GQNBpTOyyv/SBBiQ3TV4kYf/kG/G480FD1p9M2p5fckXsgtHc/3NXqRfhbBPk/GdXS6GOIVGioP8oAs/J+T++SMYELqXSYdQhSeJJUPs6qw/ixwcovXv8AxaGhkh0Wql08bjmCQmfT8cjarm4yDRDKeKzV1mWUDXEvO6BZn7itPE8WzUR1DJHe1hRbtstbkU2DuJMzrKzxtI+kfVvp2WIzW08jp+evcOn3+u+1u3Kh4AFU2B2voHUarsNBrUYTaZu0ZaOydAoKSox/V6SAfuD78CzZ8/1UJkl0arqNa8MksxcqJ49sbac7fWFDqu8ABi3liLzXpdG+2NmfX7//AGE6H16yvwrTS7dy+NmwoQ5FjiiKFBfdRqNhUbHbdfKgELtUt6ufeqFe5GetNNvRW2su5QdrCmFi6Yex+2UXRFxqIoy2qMaa2dQWOpIED6U7CXbyvdJVXJNHgHIHQdVLJFpBNNq036HStDJGssgd9gaWytgy7qsSA2v23YH07MVmcxeAxWZzGArM4xgMYxgMYxgMYxgMYzF4GcZi8zgM06qcIjOxpVFk/AHk5tvIPVOniYKGYhVbdtBoMQDt3Ec0GpuPcDA5ugDSMZ24kk9KrYIijHKgjj1kHew+eL9IzoDSgknht1/IA4okVfJ+c9ooU1VeDVmixvgew8X/ADeeXcWKoEBro0B4O0n25q8DUNJXbF0wHldpZiEAJJYG/Bv9xkTU6M9yqYlxTNuIO2/ageBtBokck1yxBnxSKaIoiuW8D5Nc8e/8jIvUNYVVVRfzpCVjBB979R8UoVd5+y1ySLDU8f4iTteYYiO58M1cReBxRBb7ED/Fx3lGRem6FYUVF5ryTVsxNszV5Ynk/fJd4GcYxgQet9O/EwSQlygkG0soBIHvW4EZLiUhQCdxA5NAX96GeicXgZxjMDA8zoWVgCVJBG4eRfuPvnjR6VIo0jjUKkahFUeAqgAAfwM3ZgnAzisHGAzFZnMXgZxmLzOAxjGAxjGAxjGAxmGNDI34+Pn1pwFJ9Qqn/Sb+D7fOBKwcwM16idUBZiAB7nxyaH82cCLr9RRWNSRJIG20L20LLsLHpBr9yQPfJWmi2qq2zUALY2x+5Puc06KNqJkNsWJ4HCrfCji6oDz72fgCVeBgoD7ZHmg/TQuj49vBA8/xkrGByOpyLsZnOzggNdlTtYWoNjdyfY+BlN6foOr6YiZe1rl2lRHMRDqlj3bgA4/L3H0k7vgC+Ly6nphaYu7WinciC630AXf+4ivSPA5Pmq6YGBTdL/5F0wcRaxZdDKf8OpXahqrKzC0Yc+bGXCGVXAZCGU+CpBBH2IzVqtIkqlJUV0PlWAZT+4PGeOl9Mi00YigjWOMEkIopQWJY0P3OBLzDHg8X9vnPneh0BKv2fxK6iPqD7WDzmPtjU24csTGydosCOTdVzWSoUnWPSUJvxi6kNqWIcqYg7d+z+loyn9NRZspQ4NBbOh9TXVQRzqrKJASFbbuFEijtJF8exOT8+Y9M00oSGKcayOM6bbGYYm3JqDLI0m5SjbX2mPY5FcNz5yZPpSO9JWrMq9SgZSRqSewZdP3dqj0lO2soIAqhX9uB9CxlF7M5jRam/G/jNzMQ+wwfifXbfo7J09hV82V4DA570vTZU/FRuJ9umM0kUqEtLIsw3Rqm6w7oNyUwIsRn5oLvjKp9EvIH1SyJIis0ciBhNsCmFFIVpeSd6tfAs2aF88ho5zp9QAmp/wDYqZvUO6qMrOaMbE9kjt0EHs1cA7sD6FjKHNpPyTqdN+MYwSRzdqRGj3KliWJI9qlmKWebBdUN3eW3oui7UQBBDMS7AktTOxbaCfYXtH2AwJ+MYwGMYwGMYwGMYwGRdXqa9K0ZGViqk1u2170aFsov2sZJOROnksC7bxuNhXABVaAqh+18884GTo936zu5sA1S+mq4A3Dz+q/ObjACu0gFaqiBVfFeM94vAi6ZSjsvJDWwJYGm90UHkDix+58UM8WJJGVk9MTKQxsXJV8D3ADDn5/a8j9W1BPEIDSob4CsY96sAxBIr/v9rInaHb202NuXaKYtuLChR3e/7/fAkHM5i8E4C85xcagVG7BFemI47gHlUf8AtvgkfBAOGmaZqjZlRHpmC/r2+VRj7WKJr5A55HRVawCihmcYwMHM5g4vAg9J6YIBIBI79yRpDv2cM5tq2qOL+byfjGAxjGAxjGAxjGAxjGAxjGAxjGAxjGAxjGB5cWD+2Rel32kBDAqNp3ct6fTZPvdXfvd5MOQZoSjF4lB3sO4CWBIC7QV9g1V7C6AscUEw5ElmLNsTwOHa2BW0tdnponkHzx/Oa49Q03C7kUEWSBbUTvTaeV8AE/fj5yXBCEUKoACgAAeABgYi0wVQovgAckkmuOT5J+5yOFaMmvUh9uB2wF/wqBbAkePPOTczWBqimDCweKB54IsXyDyOPnOTN1GOYf1e2inc3IBkjWvUpvd29xA3Ac+xogmX1LTKSnFMzr6lYI3ps+fLend6fi8k6TSpGoVFVQBQAHt5/wCcDEWsQnaHUtt3VY3bT4O3zWSc06iAOrKbpgQaJBo/BHI/jNegdio3qVIsUW3cA0Du+4555558YErGMYGDgDM4wGMYwGMYwGMYwGMYwGMYwGMZjAzjGMBjGMBjMXnkmuTxge8wVyFoOpxTRCaN1MZs7rAFA+/x/OadX1LbqIYl2kOkkjsSRsjTaFa/HLMBR8gMR+k4G5AI3fhVRiDZbkysdpFHj2Xx5JyaMjakxuDG5QhiBtYg2SLAo+9C/wCM0d0qRTo4MhBtgpXjhFoeph8GjRwOhWGyHo+pRyqGRrB8XwfNeDz75t1GpVBbkKPliAOAT/wCf4wNMh3SgeyLfha3MaBBPIIAI49pMmgZzemyqAWZkDSEv5T9NhV5HkAbRf3yTqp2UxhVVtzU1uFKptYllFes2FFccEm+KISSch9KjpP07bLNW7dyzs3n+b/nNUuoEjGNShA/qBweUKkEL7NzwTyByPOS0nQcBk444I4o7f8AkV+4rA34zWJASQCLHkXyL8WPbBmUGiwuwKsXZ8CsDZjNR1C/3L4J8jwPJ/YZF6n1NIYppCQeyhcqOTwtgULNn245vAn4yBHrH7KsVj7p2ho+4AokNbk30eRZ9ua++S5ZlWtzKt+LIFn7X5wNmM8vIB5IFC+TXA8n9s8iZf7h5ryPNXX71zgbMZD1HUo0aJSwLTOUQDkllVmb+AEa/wBs19Q6oqCMIVd5ZO3GNwotTM1n4CozH/6nA6GM5nT+q7jFHIFWZ42kKxt3ECKyru30ODuFcfPxnTwGMYwGYrM5i8DOMYwGMYwGcX6vlI0siKNzzVCgAUnfIaBAbi1Fvzx6M7WRNV02OR45HDFojuT1uArURe0HaTTEcjwSMCnav6dnD9yKBdlL24CyBFkgTZpnn5pgGkdzt3EduKgSM0R/TWqLqrq/aUpFayRBmigi2RM4N7Yy7yyen1glOBtFfQ8YHzc/SWoDtJHEqO51EwbclxSFOzpkTk2wj9TE8btvNKBkuD6cmE0BWAKiSMyAshESxwrFF3aa3clnlJS+VVS1EnL7jA+fdL+mZTLpBNpqigMnrd4iypGDFpo49pJWPYd/FEuLO2qO76i+nJZm1NQEhewsD71LLEpQydkO1JIbkDE7bCp+r2veMCg9M+lJROe5EgQRIpkJUlz3RPIFAJIBdUB4AHbJUc51o+kSza5pdQtRxwdpGUqFkMhDSEAEuAKC8lfDeQ3FoxgUfqfRoJdW6S6XmRHkS2UtP21jjeNG3VChBTctjuWbqmuJovocx/hU7QI7crTMnZVe9NIrsjEjf2gGkVAg9zZF3l36n0uLUKFmQOovg2OGUqwsexUkEeCCQclgYFX+kOjzRHuTKFbtBSLUvJO7GTUSsQSKL0FF2Ap+wFd1X0rqGZ5xB+a7nUbS8Y/Nf8uKEtv/AExp+ZIQfW1BSQNo+l4wPm7fSU4cKsIEVxQH8xCz6WMd6Usa4WSb0soHI2+lRuyR1D6e1eoSVQnYM0zT72MfcCxrG8WmkdCTXfLm1sBErgkZ9AxgUfpnRXM+nU6MxQwu0xZ3gJMojRUGyLgAW3AFEorXfBjfU03enkaMbqSP8OzKTFNqYmkkSFJf0IGm7QYsRu2bR8j6DkCPo0K7aSgrBlTc3bVgbBWO9gIPIocHnApGq+lp9Q0iSwUkiRxNKzxNO0J/N1BYhuZHYLGB+lNoIsAZq/8A5PU/mMItr7WlBR49wnlAiCRWaDRwArvYje53E0BX0vGB8/1X0vMdwSEBVjRFYtH3SJZ0OpCEUqv2UVAfSFK8WDYh6jocrmZUgRpFXcIx2wsI1MkcaBSx2749PBuIHln4sHPpUiBgQfBFH9jmrR6NIlKoKBNkkszE0BbMxJY0ALJ8AYHD+mejmKWZ3hjjA2Qw1tLDTwptQAjwtl2Hg+qiBXNjxjAYxjAYxjAYxjAYxjA//9k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206375" y="-792163"/>
            <a:ext cx="2314575" cy="1981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altLang="en-US" dirty="0">
              <a:latin typeface="Constantia" pitchFamily="18" charset="0"/>
            </a:endParaRPr>
          </a:p>
        </p:txBody>
      </p:sp>
      <p:pic>
        <p:nvPicPr>
          <p:cNvPr id="45065" name="Picture 16" descr="Image result for razmnozavanje golosemenica images"/>
          <p:cNvPicPr>
            <a:picLocks noChangeAspect="1" noChangeArrowheads="1"/>
          </p:cNvPicPr>
          <p:nvPr/>
        </p:nvPicPr>
        <p:blipFill>
          <a:blip r:embed="rId5" cstate="print"/>
          <a:srcRect l="16209" t="36450"/>
          <a:stretch>
            <a:fillRect/>
          </a:stretch>
        </p:blipFill>
        <p:spPr bwMode="auto">
          <a:xfrm>
            <a:off x="4960938" y="1773238"/>
            <a:ext cx="41465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5076825" y="5589588"/>
            <a:ext cx="3455988" cy="5032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r-Cyrl-R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sr-Cyrl-RS" sz="1100" dirty="0">
                <a:latin typeface="Arial" panose="020B0604020202020204" pitchFamily="34" charset="0"/>
                <a:cs typeface="Arial" panose="020B0604020202020204" pitchFamily="34" charset="0"/>
              </a:rPr>
              <a:t>Када семе падне на плодно и влажно тло  клија и израста у младу биљку- </a:t>
            </a:r>
            <a:r>
              <a:rPr lang="sr-Cyrl-RS" sz="1200" b="1" dirty="0">
                <a:latin typeface="Arial" panose="020B0604020202020204" pitchFamily="34" charset="0"/>
                <a:cs typeface="Arial" panose="020B0604020202020204" pitchFamily="34" charset="0"/>
              </a:rPr>
              <a:t>спорофит</a:t>
            </a:r>
            <a:r>
              <a:rPr lang="sr-Latn-RS" sz="12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r-Latn-RS" sz="12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23528" y="11088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altLang="en-US" sz="40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Размножавање</a:t>
            </a:r>
            <a:r>
              <a:rPr lang="en-US" altLang="en-US" sz="40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40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биљака</a:t>
            </a:r>
            <a:r>
              <a:rPr lang="en-US" altLang="en-US" sz="40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спорама</a:t>
            </a:r>
            <a:endParaRPr lang="en-US" altLang="en-US" sz="40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772816"/>
            <a:ext cx="3543300" cy="4419600"/>
          </a:xfrm>
        </p:spPr>
        <p:txBody>
          <a:bodyPr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Организми који стварају споре су </a:t>
            </a:r>
            <a:r>
              <a:rPr lang="x-none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спорофити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а процес је </a:t>
            </a:r>
            <a:r>
              <a:rPr lang="x-none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спорогенеза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Споре се стварају у </a:t>
            </a:r>
            <a:r>
              <a:rPr lang="x-none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спорангијама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, које су код алги једноћелијске, а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код копнених биљака вишећелијске.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Листови на којима се развијају спорангије се зову </a:t>
            </a:r>
            <a:r>
              <a:rPr lang="x-none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спорофили.</a:t>
            </a: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Од </a:t>
            </a:r>
            <a:r>
              <a:rPr lang="x-none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спора</a:t>
            </a:r>
            <a:r>
              <a:rPr lang="sr-Cyrl-RS" sz="2000" dirty="0">
                <a:latin typeface="Arial" panose="020B0604020202020204" pitchFamily="34" charset="0"/>
                <a:cs typeface="Arial" panose="020B0604020202020204" pitchFamily="34" charset="0"/>
              </a:rPr>
              <a:t>, које 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се </a:t>
            </a:r>
            <a:r>
              <a:rPr lang="sr-Cyrl-RS" sz="2000" dirty="0">
                <a:latin typeface="Arial" panose="020B0604020202020204" pitchFamily="34" charset="0"/>
                <a:cs typeface="Arial" panose="020B0604020202020204" pitchFamily="34" charset="0"/>
              </a:rPr>
              <a:t>диференцирају </a:t>
            </a:r>
            <a:r>
              <a:rPr lang="x-none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мејозом</a:t>
            </a:r>
            <a:r>
              <a:rPr lang="sr-Cyrl-R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 развија </a:t>
            </a:r>
            <a:r>
              <a:rPr lang="sr-Cyrl-RS" sz="2000" dirty="0">
                <a:latin typeface="Arial" panose="020B0604020202020204" pitchFamily="34" charset="0"/>
                <a:cs typeface="Arial" panose="020B0604020202020204" pitchFamily="34" charset="0"/>
              </a:rPr>
              <a:t>се </a:t>
            </a:r>
            <a:r>
              <a:rPr lang="x-none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гаметофит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x-non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B035FA-8155-3335-6FB8-A86711A1B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60" y="1223505"/>
            <a:ext cx="2969096" cy="29089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A36B26C-ED47-C60F-D6B1-61DACF445F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6091" y="2713408"/>
            <a:ext cx="3261048" cy="402336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304800" y="228641"/>
            <a:ext cx="8534400" cy="685800"/>
          </a:xfrm>
        </p:spPr>
        <p:txBody>
          <a:bodyPr/>
          <a:lstStyle/>
          <a:p>
            <a:pPr algn="ctr" eaLnBrk="1" hangingPunct="1"/>
            <a:r>
              <a:rPr lang="en-US" altLang="en-US" sz="32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Циклус</a:t>
            </a:r>
            <a:r>
              <a:rPr lang="en-US" altLang="en-US" sz="32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развића</a:t>
            </a:r>
            <a:r>
              <a:rPr lang="en-US" altLang="en-US" sz="3200" b="1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скривеносеменица</a:t>
            </a:r>
            <a:endParaRPr lang="en-US" altLang="en-US" sz="3200" b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950" y="980728"/>
            <a:ext cx="4692650" cy="5877271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r-Cyrl-RS" sz="1900" dirty="0">
                <a:latin typeface="Arial" panose="020B0604020202020204" pitchFamily="34" charset="0"/>
                <a:cs typeface="Arial" panose="020B0604020202020204" pitchFamily="34" charset="0"/>
              </a:rPr>
              <a:t>Репродуктивни орган је цвет,  семени замеци су скривени у плоднику тучка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r-Cyrl-RS" sz="1900" dirty="0">
                <a:latin typeface="Arial" panose="020B0604020202020204" pitchFamily="34" charset="0"/>
                <a:cs typeface="Arial" panose="020B0604020202020204" pitchFamily="34" charset="0"/>
              </a:rPr>
              <a:t> а спорофили су прашници.</a:t>
            </a:r>
            <a:endParaRPr lang="sr-Cyrl-RS" sz="1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r-Cyrl-RS" sz="1900" dirty="0">
                <a:latin typeface="Arial" panose="020B0604020202020204" pitchFamily="34" charset="0"/>
                <a:cs typeface="Arial" panose="020B0604020202020204" pitchFamily="34" charset="0"/>
              </a:rPr>
              <a:t>Прашници имају изглед љуспе или штита, а са њихове доње стране образују се </a:t>
            </a:r>
            <a:r>
              <a:rPr lang="sr-Cyrl-RS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поленове кесице (микроспорангије</a:t>
            </a:r>
            <a:r>
              <a:rPr lang="sr-Cyrl-RS" sz="1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   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r-Cyrl-RS" sz="1900" dirty="0">
                <a:latin typeface="Arial" panose="020B0604020202020204" pitchFamily="34" charset="0"/>
                <a:cs typeface="Arial" panose="020B0604020202020204" pitchFamily="34" charset="0"/>
              </a:rPr>
              <a:t>У микроспорангијама мејозом настаје велики број </a:t>
            </a:r>
            <a:r>
              <a:rPr lang="sr-Cyrl-RS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поленових зрна</a:t>
            </a:r>
            <a:r>
              <a:rPr lang="sr-Cyrl-RS" sz="1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sr-Cyrl-RS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микроспора</a:t>
            </a:r>
            <a:r>
              <a:rPr lang="sr-Cyrl-RS" sz="1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односно у свакој микроспори мејозом настају по 4 поленова зрна. Митотичком деобом поленовог зрна (прво је једноћелијско) настају 2 ћелије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вегетативн</a:t>
            </a:r>
            <a:r>
              <a:rPr lang="sr-Cyrl-RS" sz="19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sr-Cyrl-RS" sz="1900" dirty="0">
                <a:latin typeface="Arial" panose="020B0604020202020204" pitchFamily="34" charset="0"/>
                <a:cs typeface="Arial" panose="020B0604020202020204" pitchFamily="34" charset="0"/>
              </a:rPr>
              <a:t> (не дели се)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19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генеративн</a:t>
            </a:r>
            <a:r>
              <a:rPr lang="sr-Cyrl-RS" sz="19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sz="19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ћелиј</a:t>
            </a:r>
            <a:r>
              <a:rPr lang="sr-Cyrl-RS" sz="19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sr-Cyrl-RS" sz="1900" dirty="0">
                <a:latin typeface="Arial" panose="020B0604020202020204" pitchFamily="34" charset="0"/>
                <a:cs typeface="Arial" panose="020B0604020202020204" pitchFamily="34" charset="0"/>
              </a:rPr>
              <a:t> (дели се и настају 2 спермије). Тако настаје двоћелијско поленово зрно - </a:t>
            </a:r>
            <a:r>
              <a:rPr lang="en-US" sz="19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микрогаметофит</a:t>
            </a:r>
            <a:r>
              <a:rPr lang="sr-Cyrl-RS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плоднику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тучка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налаз</a:t>
            </a:r>
            <a:r>
              <a:rPr lang="sr-Cyrl-RS" sz="19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семени</a:t>
            </a:r>
            <a:r>
              <a:rPr lang="en-US" sz="1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</a:t>
            </a:r>
            <a:r>
              <a:rPr lang="sr-Cyrl-RS" sz="1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r-Cyrl-RS" sz="1900" dirty="0"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семеном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заметку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налаз</a:t>
            </a:r>
            <a:r>
              <a:rPr lang="sr-Cyrl-RS" sz="190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en-US" sz="19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мегаспорангиј</a:t>
            </a:r>
            <a:r>
              <a:rPr lang="sr-Cyrl-RS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sz="1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кој</a:t>
            </a:r>
            <a:r>
              <a:rPr lang="sr-Cyrl-RS" sz="1900" dirty="0">
                <a:latin typeface="Arial" panose="020B0604020202020204" pitchFamily="34" charset="0"/>
                <a:cs typeface="Arial" panose="020B0604020202020204" pitchFamily="34" charset="0"/>
              </a:rPr>
              <a:t>ој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мејо</a:t>
            </a:r>
            <a:r>
              <a:rPr lang="sr-Cyrl-RS" sz="1900" dirty="0">
                <a:latin typeface="Arial" panose="020B0604020202020204" pitchFamily="34" charset="0"/>
                <a:cs typeface="Arial" panose="020B0604020202020204" pitchFamily="34" charset="0"/>
              </a:rPr>
              <a:t>тичком деобом настају </a:t>
            </a:r>
            <a:r>
              <a:rPr lang="en-US" sz="19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четири</a:t>
            </a:r>
            <a:r>
              <a:rPr lang="en-US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мегаспоре</a:t>
            </a:r>
            <a:r>
              <a:rPr lang="sr-Cyrl-RS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Само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једна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мегаспора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развија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en-US" sz="19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мегагаметофит</a:t>
            </a:r>
            <a:r>
              <a:rPr lang="en-US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19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ембрионалну</a:t>
            </a:r>
            <a:r>
              <a:rPr lang="en-US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кесицу</a:t>
            </a:r>
            <a:r>
              <a:rPr lang="sr-Cyrl-RS" sz="1900" dirty="0">
                <a:latin typeface="Arial" panose="020B0604020202020204" pitchFamily="34" charset="0"/>
                <a:cs typeface="Arial" panose="020B0604020202020204" pitchFamily="34" charset="0"/>
              </a:rPr>
              <a:t>, а три се дезинтегришу.</a:t>
            </a:r>
            <a:endParaRPr lang="sr-Cyrl-RS" sz="19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ембрион</a:t>
            </a:r>
            <a:r>
              <a:rPr lang="sr-Cyrl-RS" sz="1900" dirty="0">
                <a:latin typeface="Arial" panose="020B0604020202020204" pitchFamily="34" charset="0"/>
                <a:cs typeface="Arial" panose="020B0604020202020204" pitchFamily="34" charset="0"/>
              </a:rPr>
              <a:t>алној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кесици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формира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1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19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јајна</a:t>
            </a:r>
            <a:r>
              <a:rPr lang="en-US" sz="1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ћелија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sr-Cyrl-RS" sz="1900" dirty="0">
                <a:latin typeface="Arial" panose="020B0604020202020204" pitchFamily="34" charset="0"/>
                <a:cs typeface="Arial" panose="020B0604020202020204" pitchFamily="34" charset="0"/>
              </a:rPr>
              <a:t>хаплоидна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) и </a:t>
            </a:r>
            <a:r>
              <a:rPr lang="sr-Cyrl-RS" sz="1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19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централна</a:t>
            </a:r>
            <a:r>
              <a:rPr lang="en-US" sz="1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ћелија</a:t>
            </a:r>
            <a:r>
              <a:rPr lang="en-US" sz="1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диплоидним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једром</a:t>
            </a:r>
            <a:r>
              <a:rPr lang="sr-Cyrl-RS" sz="19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x-none" sz="19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084" name="Picture 6" descr="%D0%95%D0%B2%D0%BE%D0%BB%D1%83%D1%86%D0%B8%D1%98%D0%B0_%D0%B3%D0%B0%D0%BC%D0%B5%D1%82%D0%BE%D1%84%D0%B8%D1%82%D0%B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2032" y="980728"/>
            <a:ext cx="4174018" cy="5648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179388" y="404813"/>
            <a:ext cx="8785225" cy="863600"/>
          </a:xfrm>
        </p:spPr>
        <p:txBody>
          <a:bodyPr/>
          <a:lstStyle/>
          <a:p>
            <a:r>
              <a:rPr lang="en-US" altLang="en-US" sz="3600" b="1">
                <a:solidFill>
                  <a:schemeClr val="tx1"/>
                </a:solidFill>
                <a:latin typeface="Arial" charset="0"/>
                <a:cs typeface="Arial" charset="0"/>
              </a:rPr>
              <a:t>Циклус развића скривеносеменица</a:t>
            </a:r>
            <a:endParaRPr lang="en-US" altLang="en-US" sz="3600"/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395288" y="1628775"/>
            <a:ext cx="8065144" cy="4824412"/>
          </a:xfrm>
        </p:spPr>
        <p:txBody>
          <a:bodyPr/>
          <a:lstStyle/>
          <a:p>
            <a:r>
              <a:rPr lang="en-US" altLang="en-US" sz="1800" dirty="0" err="1">
                <a:latin typeface="Arial" charset="0"/>
                <a:cs typeface="Arial" charset="0"/>
              </a:rPr>
              <a:t>Када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поленово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зрно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падне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на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жиг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тучка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почиње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да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клија</a:t>
            </a:r>
            <a:r>
              <a:rPr lang="en-US" altLang="en-US" sz="1800" dirty="0">
                <a:latin typeface="Arial" charset="0"/>
                <a:cs typeface="Arial" charset="0"/>
              </a:rPr>
              <a:t>, </a:t>
            </a:r>
            <a:r>
              <a:rPr lang="en-US" altLang="en-US" sz="1800" dirty="0" err="1">
                <a:latin typeface="Arial" charset="0"/>
                <a:cs typeface="Arial" charset="0"/>
              </a:rPr>
              <a:t>стварајући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цев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која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продире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до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плодника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тучка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односно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до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семеног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заметка</a:t>
            </a:r>
            <a:r>
              <a:rPr lang="sr-Cyrl-RS" altLang="en-US" sz="1800" dirty="0">
                <a:latin typeface="Arial" charset="0"/>
                <a:cs typeface="Arial" charset="0"/>
              </a:rPr>
              <a:t>.</a:t>
            </a:r>
          </a:p>
          <a:p>
            <a:pPr marL="0" indent="0">
              <a:buNone/>
            </a:pPr>
            <a:endParaRPr lang="sr-Cyrl-RS" altLang="en-US" sz="1800" dirty="0">
              <a:latin typeface="Arial" charset="0"/>
              <a:cs typeface="Arial" charset="0"/>
            </a:endParaRPr>
          </a:p>
          <a:p>
            <a:r>
              <a:rPr lang="sr-Cyrl-RS" altLang="en-US" sz="1800" dirty="0">
                <a:latin typeface="Arial" charset="0"/>
                <a:cs typeface="Arial" charset="0"/>
              </a:rPr>
              <a:t>Оплођење је двојако:</a:t>
            </a:r>
            <a:endParaRPr lang="en-US" altLang="en-US" sz="1800" dirty="0">
              <a:latin typeface="Arial" charset="0"/>
              <a:cs typeface="Arial" charset="0"/>
            </a:endParaRPr>
          </a:p>
          <a:p>
            <a:pPr marL="0" indent="0">
              <a:buNone/>
            </a:pPr>
            <a:r>
              <a:rPr lang="sr-Cyrl-R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- ј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една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сперматична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ћелија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се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спаја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са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јајном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ћелијом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градећи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зигот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(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диплоидан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) </a:t>
            </a:r>
          </a:p>
          <a:p>
            <a:pPr marL="0" indent="0">
              <a:buNone/>
            </a:pPr>
            <a:r>
              <a:rPr lang="sr-Cyrl-RS" altLang="en-US" sz="1800" dirty="0">
                <a:solidFill>
                  <a:srgbClr val="0070C0"/>
                </a:solidFill>
                <a:latin typeface="Arial" charset="0"/>
                <a:cs typeface="Arial" charset="0"/>
              </a:rPr>
              <a:t>- д</a:t>
            </a:r>
            <a:r>
              <a:rPr lang="en-US" altLang="en-US" sz="1800" dirty="0" err="1">
                <a:solidFill>
                  <a:srgbClr val="0070C0"/>
                </a:solidFill>
                <a:latin typeface="Arial" charset="0"/>
                <a:cs typeface="Arial" charset="0"/>
              </a:rPr>
              <a:t>руга</a:t>
            </a:r>
            <a:r>
              <a:rPr lang="en-US" altLang="en-US" sz="1800" dirty="0">
                <a:solidFill>
                  <a:srgbClr val="0070C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0070C0"/>
                </a:solidFill>
                <a:latin typeface="Arial" charset="0"/>
                <a:cs typeface="Arial" charset="0"/>
              </a:rPr>
              <a:t>сперматична</a:t>
            </a:r>
            <a:r>
              <a:rPr lang="en-US" altLang="en-US" sz="1800" dirty="0">
                <a:solidFill>
                  <a:srgbClr val="0070C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0070C0"/>
                </a:solidFill>
                <a:latin typeface="Arial" charset="0"/>
                <a:cs typeface="Arial" charset="0"/>
              </a:rPr>
              <a:t>ћелија</a:t>
            </a:r>
            <a:r>
              <a:rPr lang="en-US" altLang="en-US" sz="1800" dirty="0">
                <a:solidFill>
                  <a:srgbClr val="0070C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се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спаја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са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централном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ћелијом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ембрионалне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кесице</a:t>
            </a:r>
            <a:r>
              <a:rPr lang="en-US" altLang="en-US" sz="1800" dirty="0">
                <a:latin typeface="Arial" charset="0"/>
                <a:cs typeface="Arial" charset="0"/>
              </a:rPr>
              <a:t> и </a:t>
            </a:r>
            <a:r>
              <a:rPr lang="en-US" altLang="en-US" sz="1800" dirty="0" err="1">
                <a:latin typeface="Arial" charset="0"/>
                <a:cs typeface="Arial" charset="0"/>
              </a:rPr>
              <a:t>формира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триплоидно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ткиво</a:t>
            </a:r>
            <a:r>
              <a:rPr lang="en-US" altLang="en-US" sz="1800" dirty="0">
                <a:latin typeface="Arial" charset="0"/>
                <a:cs typeface="Arial" charset="0"/>
              </a:rPr>
              <a:t>-</a:t>
            </a:r>
            <a:r>
              <a:rPr lang="en-US" altLang="en-US" sz="1800" b="1" dirty="0">
                <a:latin typeface="Arial" charset="0"/>
                <a:cs typeface="Arial" charset="0"/>
              </a:rPr>
              <a:t> </a:t>
            </a:r>
            <a:r>
              <a:rPr lang="en-US" altLang="en-US" sz="18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ендосперм</a:t>
            </a:r>
            <a:r>
              <a:rPr lang="en-US" altLang="en-US" sz="1800" dirty="0">
                <a:latin typeface="Arial" charset="0"/>
                <a:cs typeface="Arial" charset="0"/>
              </a:rPr>
              <a:t>, </a:t>
            </a:r>
            <a:r>
              <a:rPr lang="en-US" altLang="en-US" sz="1800" dirty="0" err="1">
                <a:latin typeface="Arial" charset="0"/>
                <a:cs typeface="Arial" charset="0"/>
              </a:rPr>
              <a:t>које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ће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имати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улогу</a:t>
            </a:r>
            <a:r>
              <a:rPr lang="en-US" altLang="en-US" sz="1800" dirty="0">
                <a:latin typeface="Arial" charset="0"/>
                <a:cs typeface="Arial" charset="0"/>
              </a:rPr>
              <a:t> у </a:t>
            </a:r>
            <a:r>
              <a:rPr lang="en-US" altLang="en-US" sz="1800" dirty="0" err="1">
                <a:latin typeface="Arial" charset="0"/>
                <a:cs typeface="Arial" charset="0"/>
              </a:rPr>
              <a:t>исхрани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ембриона</a:t>
            </a:r>
            <a:r>
              <a:rPr lang="sr-Cyrl-RS" altLang="en-US" sz="1800" dirty="0">
                <a:latin typeface="Arial" charset="0"/>
                <a:cs typeface="Arial" charset="0"/>
              </a:rPr>
              <a:t>. </a:t>
            </a:r>
          </a:p>
          <a:p>
            <a:pPr marL="0" indent="0">
              <a:buNone/>
            </a:pPr>
            <a:endParaRPr lang="en-US" altLang="en-US" sz="1800" dirty="0">
              <a:latin typeface="Arial" charset="0"/>
              <a:cs typeface="Arial" charset="0"/>
            </a:endParaRPr>
          </a:p>
          <a:p>
            <a:r>
              <a:rPr lang="en-US" altLang="en-US" sz="1800" dirty="0" err="1">
                <a:latin typeface="Arial" charset="0"/>
                <a:cs typeface="Arial" charset="0"/>
              </a:rPr>
              <a:t>Зигот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почиње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да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се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дели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тек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пошто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је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потпуно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формиран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ендосперм</a:t>
            </a:r>
            <a:r>
              <a:rPr lang="en-US" altLang="en-US" sz="1800" dirty="0">
                <a:latin typeface="Arial" charset="0"/>
                <a:cs typeface="Arial" charset="0"/>
              </a:rPr>
              <a:t>, а </a:t>
            </a:r>
            <a:r>
              <a:rPr lang="en-US" altLang="en-US" sz="1800" dirty="0" err="1">
                <a:latin typeface="Arial" charset="0"/>
                <a:cs typeface="Arial" charset="0"/>
              </a:rPr>
              <a:t>његовом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деобом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настаје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ембрион</a:t>
            </a:r>
            <a:r>
              <a:rPr lang="en-US" altLang="en-US" sz="1800" dirty="0">
                <a:latin typeface="Arial" charset="0"/>
                <a:cs typeface="Arial" charset="0"/>
              </a:rPr>
              <a:t> (</a:t>
            </a:r>
            <a:r>
              <a:rPr lang="en-US" altLang="en-US" sz="1800" dirty="0" err="1">
                <a:latin typeface="Arial" charset="0"/>
                <a:cs typeface="Arial" charset="0"/>
              </a:rPr>
              <a:t>клица</a:t>
            </a:r>
            <a:r>
              <a:rPr lang="en-US" altLang="en-US" sz="1800" dirty="0">
                <a:latin typeface="Arial" charset="0"/>
                <a:cs typeface="Arial" charset="0"/>
              </a:rPr>
              <a:t>) </a:t>
            </a:r>
            <a:r>
              <a:rPr lang="en-US" altLang="en-US" sz="1800" dirty="0" err="1">
                <a:latin typeface="Arial" charset="0"/>
                <a:cs typeface="Arial" charset="0"/>
              </a:rPr>
              <a:t>који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је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окружен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са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свих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страна</a:t>
            </a:r>
            <a:r>
              <a:rPr lang="en-US" altLang="en-US" sz="1800" dirty="0"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latin typeface="Arial" charset="0"/>
                <a:cs typeface="Arial" charset="0"/>
              </a:rPr>
              <a:t>ендоспермом</a:t>
            </a:r>
            <a:r>
              <a:rPr lang="en-US" altLang="en-US" sz="1800" dirty="0">
                <a:latin typeface="Arial" charset="0"/>
                <a:cs typeface="Arial" charset="0"/>
              </a:rPr>
              <a:t> (</a:t>
            </a:r>
            <a:r>
              <a:rPr lang="en-US" altLang="en-US" sz="1800" dirty="0" err="1">
                <a:latin typeface="Arial" charset="0"/>
                <a:cs typeface="Arial" charset="0"/>
              </a:rPr>
              <a:t>семе</a:t>
            </a:r>
            <a:r>
              <a:rPr lang="en-US" altLang="en-US" sz="1800" dirty="0">
                <a:latin typeface="Arial" charset="0"/>
                <a:cs typeface="Arial" charset="0"/>
              </a:rPr>
              <a:t>). </a:t>
            </a:r>
            <a:endParaRPr lang="sr-Cyrl-RS" altLang="en-US" sz="1800" dirty="0">
              <a:latin typeface="Arial" charset="0"/>
              <a:cs typeface="Arial" charset="0"/>
            </a:endParaRPr>
          </a:p>
          <a:p>
            <a:pPr marL="0" indent="0">
              <a:buNone/>
            </a:pPr>
            <a:endParaRPr lang="en-US" altLang="en-US" sz="1800" dirty="0">
              <a:latin typeface="Arial" charset="0"/>
              <a:cs typeface="Arial" charset="0"/>
            </a:endParaRPr>
          </a:p>
          <a:p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Семе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клија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и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израста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у  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биљку-</a:t>
            </a:r>
            <a:r>
              <a:rPr lang="en-US" altLang="en-US" sz="18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спорофит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(</a:t>
            </a:r>
            <a:r>
              <a:rPr lang="en-US" alt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диплоидан</a:t>
            </a:r>
            <a:r>
              <a:rPr lang="en-US" alt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).</a:t>
            </a:r>
          </a:p>
        </p:txBody>
      </p:sp>
    </p:spTree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algn="ctr" eaLnBrk="1" hangingPunct="1"/>
            <a:r>
              <a:rPr lang="sr-Cyrl-RS" altLang="en-US" sz="3600" dirty="0">
                <a:solidFill>
                  <a:schemeClr val="tx1"/>
                </a:solidFill>
                <a:latin typeface="Arial" charset="0"/>
                <a:cs typeface="Arial" charset="0"/>
              </a:rPr>
              <a:t>Да сумирамо</a:t>
            </a:r>
            <a:br>
              <a:rPr lang="sr-Cyrl-RS" altLang="en-US" sz="3600" dirty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en-US" altLang="en-US" sz="3600" dirty="0" err="1">
                <a:solidFill>
                  <a:schemeClr val="tx1"/>
                </a:solidFill>
                <a:latin typeface="Arial" charset="0"/>
                <a:cs typeface="Arial" charset="0"/>
              </a:rPr>
              <a:t>Циклус</a:t>
            </a:r>
            <a:r>
              <a:rPr lang="en-US" altLang="en-US" sz="36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600" dirty="0" err="1">
                <a:solidFill>
                  <a:schemeClr val="tx1"/>
                </a:solidFill>
                <a:latin typeface="Arial" charset="0"/>
                <a:cs typeface="Arial" charset="0"/>
              </a:rPr>
              <a:t>развића</a:t>
            </a:r>
            <a:r>
              <a:rPr lang="en-US" altLang="en-US" sz="36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600" dirty="0" err="1">
                <a:solidFill>
                  <a:schemeClr val="tx1"/>
                </a:solidFill>
                <a:latin typeface="Arial" charset="0"/>
                <a:cs typeface="Arial" charset="0"/>
              </a:rPr>
              <a:t>копнених</a:t>
            </a:r>
            <a:r>
              <a:rPr lang="en-US" altLang="en-US" sz="36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600" dirty="0" err="1">
                <a:solidFill>
                  <a:schemeClr val="tx1"/>
                </a:solidFill>
                <a:latin typeface="Arial" charset="0"/>
                <a:cs typeface="Arial" charset="0"/>
              </a:rPr>
              <a:t>биљака</a:t>
            </a:r>
            <a:endParaRPr lang="en-US" altLang="en-US" sz="3600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4813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788"/>
            <a:ext cx="4040188" cy="658812"/>
          </a:xfrm>
        </p:spPr>
        <p:txBody>
          <a:bodyPr/>
          <a:lstStyle/>
          <a:p>
            <a:pPr eaLnBrk="1" hangingPunct="1"/>
            <a:r>
              <a:rPr lang="en-US" altLang="en-US">
                <a:latin typeface="Arial" charset="0"/>
                <a:cs typeface="Arial" charset="0"/>
              </a:rPr>
              <a:t>Голосеменице</a:t>
            </a:r>
          </a:p>
        </p:txBody>
      </p:sp>
      <p:sp>
        <p:nvSpPr>
          <p:cNvPr id="48132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60550"/>
            <a:ext cx="4041775" cy="654050"/>
          </a:xfrm>
        </p:spPr>
        <p:txBody>
          <a:bodyPr/>
          <a:lstStyle/>
          <a:p>
            <a:pPr eaLnBrk="1" hangingPunct="1"/>
            <a:r>
              <a:rPr lang="en-US" altLang="en-US">
                <a:latin typeface="Arial" charset="0"/>
                <a:cs typeface="Arial" charset="0"/>
              </a:rPr>
              <a:t>Скривеносеменице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6513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Спорофит је доминантан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Гаметофит је нешто већи  и сложенији него код скривеносеменица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6513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Биљке најсложеније грађе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Гаметофит је сведен само на неколико ћелија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Спорофит је многоћелијски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200">
                <a:solidFill>
                  <a:schemeClr val="tx1"/>
                </a:solidFill>
                <a:latin typeface="Arial" charset="0"/>
                <a:cs typeface="Arial" charset="0"/>
              </a:rPr>
              <a:t>Зашто је спорофит сложеније грађе од гаметофита код копнених биљака?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4389437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Диплоидан број</a:t>
            </a: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 хромозома спорофиту омогућава већу стабилност генотипа него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хаплоидан</a:t>
            </a: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 број хромозома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утација гена на једном хромозому неће се испољити зато што је на другом хромозому из пара исти ген немутиран (хетерозиготно стање)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остоји већа количина наследних информација  и сложенија регулација функционисања гена у развићу биљке.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395288" y="457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b="1">
                <a:solidFill>
                  <a:schemeClr val="tx1"/>
                </a:solidFill>
              </a:rPr>
              <a:t>СПОРЕ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35163"/>
            <a:ext cx="4191000" cy="4518025"/>
          </a:xfrm>
        </p:spPr>
        <p:txBody>
          <a:bodyPr>
            <a:normAutofit fontScale="8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Споре могу да буду: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-исте</a:t>
            </a:r>
            <a:r>
              <a:rPr 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000" dirty="0">
                <a:latin typeface="Arial" panose="020B0604020202020204" pitchFamily="34" charset="0"/>
                <a:cs typeface="Arial" panose="020B0604020202020204" pitchFamily="34" charset="0"/>
              </a:rPr>
              <a:t>по величини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x-none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изоспоре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 (изоспорне биљке)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-различите</a:t>
            </a:r>
            <a:r>
              <a:rPr lang="sr-Cyrl-RS" sz="2000" dirty="0">
                <a:latin typeface="Arial" panose="020B0604020202020204" pitchFamily="34" charset="0"/>
                <a:cs typeface="Arial" panose="020B0604020202020204" pitchFamily="34" charset="0"/>
              </a:rPr>
              <a:t> по величини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x-none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хетероспоре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 (хетероспорне биљке)</a:t>
            </a:r>
            <a:r>
              <a:rPr lang="sr-Cyrl-R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sr-Cyrl-R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sr-Cyrl-RS" sz="2000" dirty="0">
                <a:latin typeface="Arial" panose="020B0604020202020204" pitchFamily="34" charset="0"/>
                <a:cs typeface="Arial" panose="020B0604020202020204" pitchFamily="34" charset="0"/>
              </a:rPr>
              <a:t>Хетероспорне биљке образују две врсте спора:</a:t>
            </a: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x-none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мегаспоре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 (у мегаспорангијама)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sr-Cyrl-R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микроспоре</a:t>
            </a:r>
            <a:r>
              <a:rPr lang="sr-Cyrl-RS" sz="2000" dirty="0">
                <a:latin typeface="Arial" panose="020B0604020202020204" pitchFamily="34" charset="0"/>
                <a:cs typeface="Arial" panose="020B0604020202020204" pitchFamily="34" charset="0"/>
              </a:rPr>
              <a:t> (у микроспорангијама) </a:t>
            </a: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x-none" sz="2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x-none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Мегаспоре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 се деобом развијају у </a:t>
            </a:r>
            <a:r>
              <a:rPr lang="x-none" sz="2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женски гаметофит са </a:t>
            </a:r>
            <a:r>
              <a:rPr lang="x-none" sz="2000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архегонијама</a:t>
            </a:r>
            <a:r>
              <a:rPr lang="x-none" sz="2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2000" dirty="0">
                <a:latin typeface="Arial" panose="020B0604020202020204" pitchFamily="34" charset="0"/>
                <a:cs typeface="Arial" panose="020B0604020202020204" pitchFamily="34" charset="0"/>
              </a:rPr>
              <a:t>(женским полним органима).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Микроспоре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се развијају у </a:t>
            </a:r>
            <a:r>
              <a:rPr lang="ru-RU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гаметофит са мушким полним органима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0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антеридијама</a:t>
            </a:r>
            <a:endParaRPr lang="en-US" sz="2000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2B6711-11F7-795A-E0F8-C747D21D7D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7002" y="3421227"/>
            <a:ext cx="4514850" cy="30252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75AAC35-A37F-75EB-218C-5FA98FE9E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82" y="260648"/>
            <a:ext cx="4156586" cy="25282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40E836D-D375-AF99-BF31-CB7485EF7B83}"/>
              </a:ext>
            </a:extLst>
          </p:cNvPr>
          <p:cNvSpPr/>
          <p:nvPr/>
        </p:nvSpPr>
        <p:spPr>
          <a:xfrm>
            <a:off x="5222007" y="2781136"/>
            <a:ext cx="302433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Изоспоре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5C8ED00-E325-076C-E0BC-C25F8B557C7F}"/>
              </a:ext>
            </a:extLst>
          </p:cNvPr>
          <p:cNvSpPr/>
          <p:nvPr/>
        </p:nvSpPr>
        <p:spPr>
          <a:xfrm>
            <a:off x="5474035" y="6446520"/>
            <a:ext cx="2520280" cy="379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Хетероспоре</a:t>
            </a:r>
            <a:endParaRPr 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EA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Вегетативно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размножавање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биљака</a:t>
            </a:r>
            <a:endParaRPr lang="en-US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x-none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Вегетативно размножавање биљака</a:t>
            </a:r>
            <a:endParaRPr 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935163"/>
            <a:ext cx="8588375" cy="4389437"/>
          </a:xfrm>
        </p:spPr>
        <p:txBody>
          <a:bodyPr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То је облик бесполног размножавања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-развиће нових јединки се врши из појединих делова тела биљке.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Нова јединка  је генетички иста као родитељска  биљка.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Група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генетички идентичних 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јединки кој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е 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настај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  размножавањем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једне јединке представља 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КЛОН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Вегетативно се р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азмножавају једноћелијски и вишећелијски организми.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Вегетативно размножавање може да буде:</a:t>
            </a: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x-none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природно и</a:t>
            </a:r>
            <a:endParaRPr lang="sr-Cyrl-RS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x-none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вештачко</a:t>
            </a: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EA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2"/>
          <p:cNvSpPr>
            <a:spLocks noGrp="1"/>
          </p:cNvSpPr>
          <p:nvPr>
            <p:ph idx="1"/>
          </p:nvPr>
        </p:nvSpPr>
        <p:spPr>
          <a:xfrm>
            <a:off x="250825" y="765175"/>
            <a:ext cx="7907338" cy="51816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en-US" altLang="en-US" sz="5400" dirty="0" err="1">
                <a:latin typeface="Arial" charset="0"/>
                <a:cs typeface="Arial" charset="0"/>
              </a:rPr>
              <a:t>Природно</a:t>
            </a:r>
            <a:r>
              <a:rPr lang="en-US" altLang="en-US" sz="5400" dirty="0">
                <a:latin typeface="Arial" charset="0"/>
                <a:cs typeface="Arial" charset="0"/>
              </a:rPr>
              <a:t> </a:t>
            </a:r>
            <a:r>
              <a:rPr lang="en-US" altLang="en-US" sz="5400" dirty="0" err="1">
                <a:latin typeface="Arial" charset="0"/>
                <a:cs typeface="Arial" charset="0"/>
              </a:rPr>
              <a:t>вегетативно</a:t>
            </a:r>
            <a:r>
              <a:rPr lang="en-US" altLang="en-US" sz="5400" dirty="0">
                <a:latin typeface="Arial" charset="0"/>
                <a:cs typeface="Arial" charset="0"/>
              </a:rPr>
              <a:t> </a:t>
            </a:r>
            <a:r>
              <a:rPr lang="en-US" altLang="en-US" sz="5400" dirty="0" err="1">
                <a:latin typeface="Arial" charset="0"/>
                <a:cs typeface="Arial" charset="0"/>
              </a:rPr>
              <a:t>размножавање</a:t>
            </a:r>
            <a:r>
              <a:rPr lang="en-US" altLang="en-US" sz="5400" dirty="0">
                <a:latin typeface="Arial" charset="0"/>
                <a:cs typeface="Arial" charset="0"/>
              </a:rPr>
              <a:t> </a:t>
            </a:r>
            <a:r>
              <a:rPr lang="en-US" altLang="en-US" sz="5400" dirty="0" err="1">
                <a:latin typeface="Arial" charset="0"/>
                <a:cs typeface="Arial" charset="0"/>
              </a:rPr>
              <a:t>биљака</a:t>
            </a:r>
            <a:r>
              <a:rPr lang="en-US" altLang="en-US" sz="5400" dirty="0">
                <a:latin typeface="Arial" charset="0"/>
                <a:cs typeface="Arial" charset="0"/>
              </a:rPr>
              <a:t>:</a:t>
            </a:r>
          </a:p>
          <a:p>
            <a:pPr marL="0" indent="0" algn="ctr" eaLnBrk="1" hangingPunct="1">
              <a:buFont typeface="Wingdings 2" pitchFamily="18" charset="2"/>
              <a:buNone/>
            </a:pPr>
            <a:endParaRPr lang="en-US" altLang="en-US" sz="5400" dirty="0">
              <a:latin typeface="Arial" charset="0"/>
              <a:cs typeface="Arial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en-US" altLang="en-US" sz="3200" dirty="0">
                <a:latin typeface="Arial" charset="0"/>
                <a:cs typeface="Arial" charset="0"/>
              </a:rPr>
              <a:t>-</a:t>
            </a:r>
            <a:r>
              <a:rPr lang="en-US" altLang="en-US" sz="3200" dirty="0" err="1">
                <a:latin typeface="Arial" charset="0"/>
                <a:cs typeface="Arial" charset="0"/>
              </a:rPr>
              <a:t>бин</a:t>
            </a:r>
            <a:r>
              <a:rPr lang="sr-Cyrl-RS" altLang="en-US" sz="3200" dirty="0">
                <a:latin typeface="Arial" charset="0"/>
                <a:cs typeface="Arial" charset="0"/>
              </a:rPr>
              <a:t>е</a:t>
            </a:r>
            <a:r>
              <a:rPr lang="en-US" altLang="en-US" sz="3200" dirty="0" err="1">
                <a:latin typeface="Arial" charset="0"/>
                <a:cs typeface="Arial" charset="0"/>
              </a:rPr>
              <a:t>рна</a:t>
            </a:r>
            <a:r>
              <a:rPr lang="en-US" altLang="en-US" sz="3200" dirty="0">
                <a:latin typeface="Arial" charset="0"/>
                <a:cs typeface="Arial" charset="0"/>
              </a:rPr>
              <a:t> </a:t>
            </a:r>
            <a:r>
              <a:rPr lang="en-US" altLang="en-US" sz="3200" dirty="0" err="1">
                <a:latin typeface="Arial" charset="0"/>
                <a:cs typeface="Arial" charset="0"/>
              </a:rPr>
              <a:t>деоба</a:t>
            </a:r>
            <a:endParaRPr lang="en-US" altLang="en-US" sz="3200" dirty="0">
              <a:latin typeface="Arial" charset="0"/>
              <a:cs typeface="Arial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en-US" altLang="en-US" sz="3200" dirty="0">
                <a:latin typeface="Arial" charset="0"/>
                <a:cs typeface="Arial" charset="0"/>
              </a:rPr>
              <a:t>-</a:t>
            </a:r>
            <a:r>
              <a:rPr lang="en-US" altLang="en-US" sz="3200" dirty="0" err="1">
                <a:latin typeface="Arial" charset="0"/>
                <a:cs typeface="Arial" charset="0"/>
              </a:rPr>
              <a:t>фрагментација</a:t>
            </a:r>
            <a:endParaRPr lang="en-US" altLang="en-US" sz="3200" dirty="0">
              <a:latin typeface="Arial" charset="0"/>
              <a:cs typeface="Arial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en-US" altLang="en-US" sz="3200" dirty="0">
                <a:latin typeface="Arial" charset="0"/>
                <a:cs typeface="Arial" charset="0"/>
              </a:rPr>
              <a:t>             -</a:t>
            </a:r>
            <a:r>
              <a:rPr lang="en-US" altLang="en-US" sz="3200" dirty="0" err="1">
                <a:latin typeface="Arial" charset="0"/>
                <a:cs typeface="Arial" charset="0"/>
              </a:rPr>
              <a:t>ризомима</a:t>
            </a:r>
            <a:r>
              <a:rPr lang="en-US" altLang="en-US" sz="3200" dirty="0">
                <a:latin typeface="Arial" charset="0"/>
                <a:cs typeface="Arial" charset="0"/>
              </a:rPr>
              <a:t>, </a:t>
            </a:r>
            <a:r>
              <a:rPr lang="en-US" altLang="en-US" sz="3200" dirty="0" err="1">
                <a:latin typeface="Arial" charset="0"/>
                <a:cs typeface="Arial" charset="0"/>
              </a:rPr>
              <a:t>столонима</a:t>
            </a:r>
            <a:r>
              <a:rPr lang="en-US" altLang="en-US" sz="3200" dirty="0">
                <a:latin typeface="Arial" charset="0"/>
                <a:cs typeface="Arial" charset="0"/>
              </a:rPr>
              <a:t>,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en-US" altLang="en-US" sz="3200" dirty="0">
                <a:latin typeface="Arial" charset="0"/>
                <a:cs typeface="Arial" charset="0"/>
              </a:rPr>
              <a:t>               </a:t>
            </a:r>
            <a:r>
              <a:rPr lang="en-US" altLang="en-US" sz="3200" dirty="0" err="1">
                <a:latin typeface="Arial" charset="0"/>
                <a:cs typeface="Arial" charset="0"/>
              </a:rPr>
              <a:t>кртолама</a:t>
            </a:r>
            <a:r>
              <a:rPr lang="en-US" altLang="en-US" sz="3200" dirty="0">
                <a:latin typeface="Arial" charset="0"/>
                <a:cs typeface="Arial" charset="0"/>
              </a:rPr>
              <a:t>, </a:t>
            </a:r>
            <a:r>
              <a:rPr lang="en-US" altLang="en-US" sz="3200" dirty="0" err="1">
                <a:latin typeface="Arial" charset="0"/>
                <a:cs typeface="Arial" charset="0"/>
              </a:rPr>
              <a:t>луковицама</a:t>
            </a:r>
            <a:endParaRPr lang="en-US" altLang="en-US" sz="3200" dirty="0">
              <a:latin typeface="Arial" charset="0"/>
              <a:cs typeface="Arial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endParaRPr lang="en-US" altLang="en-US" sz="32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235" y="548680"/>
            <a:ext cx="8620125" cy="15779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sz="3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sr-Cyrl-RS" sz="2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x-none" sz="2700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бин</a:t>
            </a:r>
            <a:r>
              <a:rPr lang="sr-Cyrl-RS" sz="2700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x-none" sz="2700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рн</a:t>
            </a:r>
            <a:r>
              <a:rPr lang="sr-Cyrl-RS" sz="2700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x-none" sz="2700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деоб</a:t>
            </a:r>
            <a:r>
              <a:rPr lang="sr-Cyrl-RS" sz="2700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sr-Cyrl-RS" sz="27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sz="2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ћелија се дели на две идентичне јединке</a:t>
            </a:r>
            <a:r>
              <a:rPr lang="x-none" sz="27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7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(једноћелијске алге) </a:t>
            </a:r>
            <a:r>
              <a:rPr lang="x-none" sz="2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sr-Cyrl-RS" sz="2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Cyrl-RS" sz="2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x-none" sz="2700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фрагментациј</a:t>
            </a:r>
            <a:r>
              <a:rPr lang="sr-Cyrl-RS" sz="27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а- </a:t>
            </a:r>
            <a:r>
              <a:rPr lang="x-none" sz="2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талус</a:t>
            </a:r>
            <a:r>
              <a:rPr lang="sr-Cyrl-RS" sz="2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x-none" sz="2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</a:t>
            </a:r>
            <a:r>
              <a:rPr lang="sr-Cyrl-RS" sz="2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x-none" sz="2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алг</a:t>
            </a:r>
            <a:r>
              <a:rPr lang="sr-Cyrl-RS" sz="2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е) се фрагментише на ћелије из којих се развијају нове јединке</a:t>
            </a:r>
            <a:r>
              <a:rPr lang="sr-Cyrl-RS" sz="27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(кончасте алге)</a:t>
            </a:r>
            <a:r>
              <a:rPr lang="x-none" sz="2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7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5" name="Picture 2" descr="http://image.slidesharecdn.com/6-141210140613-conversion-gate02/95/6-euglenoidne-alge-2-638.jpg?cb=141822061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852738"/>
            <a:ext cx="41910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Image result for размножавање фрагментацијом алге слик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2852738"/>
            <a:ext cx="350520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4026</TotalTime>
  <Words>2403</Words>
  <Application>Microsoft Office PowerPoint</Application>
  <PresentationFormat>On-screen Show (4:3)</PresentationFormat>
  <Paragraphs>280</Paragraphs>
  <Slides>43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8" baseType="lpstr">
      <vt:lpstr>Arial</vt:lpstr>
      <vt:lpstr>Calibri</vt:lpstr>
      <vt:lpstr>Constantia</vt:lpstr>
      <vt:lpstr>Wingdings 2</vt:lpstr>
      <vt:lpstr>Flow</vt:lpstr>
      <vt:lpstr>4. Размножавање биљака</vt:lpstr>
      <vt:lpstr>Размножавање</vt:lpstr>
      <vt:lpstr>PowerPoint Presentation</vt:lpstr>
      <vt:lpstr>Размножавање биљака спорама</vt:lpstr>
      <vt:lpstr>СПОРЕ</vt:lpstr>
      <vt:lpstr>PowerPoint Presentation</vt:lpstr>
      <vt:lpstr>Вегетативно размножавање биљака</vt:lpstr>
      <vt:lpstr>PowerPoint Presentation</vt:lpstr>
      <vt:lpstr>1. бинерна деоба-ћелија се дели на две идентичне јединке (једноћелијске алге)   2. фрагментација- талус (тело алге) се фрагментише на ћелије из којих се развијају нове јединке (кончасте алге) .</vt:lpstr>
      <vt:lpstr>Фрагментацијом могу да се размножавају и маховине и папрати -откидањем  делова тела (најчешће подземних изданака) </vt:lpstr>
      <vt:lpstr>3. размножавање ризомима</vt:lpstr>
      <vt:lpstr>   4. размножавање столонима </vt:lpstr>
      <vt:lpstr>5. размножавање кртолама</vt:lpstr>
      <vt:lpstr>6. размножавање луковицама</vt:lpstr>
      <vt:lpstr>PowerPoint Presentation</vt:lpstr>
      <vt:lpstr>Размножавање резницама: стабловим и лисним</vt:lpstr>
      <vt:lpstr>Размножавање резницама: коренским</vt:lpstr>
      <vt:lpstr>Размножавање: бокорењем, положеницом, калемљењем</vt:lpstr>
      <vt:lpstr>Култура биљног ткива</vt:lpstr>
      <vt:lpstr>Опште одлике бесполног размножавања</vt:lpstr>
      <vt:lpstr>Мана бесполног размножавања</vt:lpstr>
      <vt:lpstr>PowerPoint Presentation</vt:lpstr>
      <vt:lpstr>Полно размножавање</vt:lpstr>
      <vt:lpstr>Полно размножавање  </vt:lpstr>
      <vt:lpstr>Изоспорне и хетероспорне биљке</vt:lpstr>
      <vt:lpstr>Типови гамета</vt:lpstr>
      <vt:lpstr>Типови полних процеса код алги</vt:lpstr>
      <vt:lpstr>Предност полног размножавања</vt:lpstr>
      <vt:lpstr>Мана полног размножавања</vt:lpstr>
      <vt:lpstr>СМЕНА ПОЛНЕ И БЕСПОЛНЕ ГЕНЕРАЦИЈЕ КОД БИЉАКА</vt:lpstr>
      <vt:lpstr>Гаметофит-спорофит</vt:lpstr>
      <vt:lpstr>Циклус развића-смена полне и бесполне генерације биљака </vt:lpstr>
      <vt:lpstr>Животни циклус биљака:</vt:lpstr>
      <vt:lpstr>Маховине имају хетероморфни циклус </vt:lpstr>
      <vt:lpstr>Смена полне и бесполне генерације код маховина</vt:lpstr>
      <vt:lpstr>Папрати- имају хетероморфни циклус  </vt:lpstr>
      <vt:lpstr>Циклус развића изоспорних папрати</vt:lpstr>
      <vt:lpstr>Циклус развића хетероспорних папрати</vt:lpstr>
      <vt:lpstr>PowerPoint Presentation</vt:lpstr>
      <vt:lpstr>Циклус развића скривеносеменица</vt:lpstr>
      <vt:lpstr>Циклус развића скривеносеменица</vt:lpstr>
      <vt:lpstr>Да сумирамо Циклус развића копнених биљака</vt:lpstr>
      <vt:lpstr>Зашто је спорофит сложеније грађе од гаметофита код копнених биљака?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4.Размножавање биљака</dc:title>
  <dc:creator>Olivera Djordjevic</dc:creator>
  <cp:lastModifiedBy>Olivera Milošević-Đorđević</cp:lastModifiedBy>
  <cp:revision>276</cp:revision>
  <dcterms:created xsi:type="dcterms:W3CDTF">2015-08-27T18:50:33Z</dcterms:created>
  <dcterms:modified xsi:type="dcterms:W3CDTF">2023-08-29T17:30:01Z</dcterms:modified>
</cp:coreProperties>
</file>